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A3B3D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 u="sng">
                <a:solidFill>
                  <a:schemeClr val="hlink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A3B3D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 u="sng">
                <a:solidFill>
                  <a:schemeClr val="hlink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A3B3D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6575" y="1072006"/>
            <a:ext cx="3589020" cy="3335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A3B3D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41873" y="1121790"/>
            <a:ext cx="3281679" cy="3354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3A3B3D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640133"/>
            <a:ext cx="9144000" cy="508000"/>
          </a:xfrm>
          <a:custGeom>
            <a:avLst/>
            <a:gdLst/>
            <a:ahLst/>
            <a:cxnLst/>
            <a:rect l="l" t="t" r="r" b="b"/>
            <a:pathLst>
              <a:path w="9144000" h="508000">
                <a:moveTo>
                  <a:pt x="9144000" y="0"/>
                </a:moveTo>
                <a:lnTo>
                  <a:pt x="0" y="0"/>
                </a:lnTo>
                <a:lnTo>
                  <a:pt x="0" y="507938"/>
                </a:lnTo>
                <a:lnTo>
                  <a:pt x="9144000" y="507938"/>
                </a:lnTo>
                <a:lnTo>
                  <a:pt x="9144000" y="0"/>
                </a:lnTo>
                <a:close/>
              </a:path>
            </a:pathLst>
          </a:custGeom>
          <a:solidFill>
            <a:srgbClr val="FF8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08392" y="4731650"/>
            <a:ext cx="1216152" cy="32947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6575" y="194367"/>
            <a:ext cx="8070850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3A3B3D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305" y="1146365"/>
            <a:ext cx="3791585" cy="2917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 u="sng">
                <a:solidFill>
                  <a:schemeClr val="hlink"/>
                </a:solidFill>
                <a:latin typeface="Lucida Sans"/>
                <a:cs typeface="Lucida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hyperlink" Target="https://ise.utk.edu/" TargetMode="External"/><Relationship Id="rId18" Type="http://schemas.openxmlformats.org/officeDocument/2006/relationships/image" Target="../media/image12.jpg"/><Relationship Id="rId3" Type="http://schemas.openxmlformats.org/officeDocument/2006/relationships/hyperlink" Target="https://bess.tennessee.edu/" TargetMode="External"/><Relationship Id="rId21" Type="http://schemas.openxmlformats.org/officeDocument/2006/relationships/hyperlink" Target="https://tickle.utk.edu/bme/" TargetMode="External"/><Relationship Id="rId7" Type="http://schemas.openxmlformats.org/officeDocument/2006/relationships/image" Target="../media/image8.jpg"/><Relationship Id="rId12" Type="http://schemas.openxmlformats.org/officeDocument/2006/relationships/hyperlink" Target="https://cee.utk.edu/" TargetMode="External"/><Relationship Id="rId17" Type="http://schemas.openxmlformats.org/officeDocument/2006/relationships/hyperlink" Target="https://tickle.utk.edu/mae" TargetMode="External"/><Relationship Id="rId2" Type="http://schemas.openxmlformats.org/officeDocument/2006/relationships/hyperlink" Target="https://tickle.utk.edu/departments" TargetMode="External"/><Relationship Id="rId16" Type="http://schemas.openxmlformats.org/officeDocument/2006/relationships/hyperlink" Target="https://cbe.utk.edu/" TargetMode="External"/><Relationship Id="rId20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hyperlink" Target="https://mse.utk.edu/" TargetMode="External"/><Relationship Id="rId5" Type="http://schemas.openxmlformats.org/officeDocument/2006/relationships/image" Target="../media/image6.jpg"/><Relationship Id="rId15" Type="http://schemas.openxmlformats.org/officeDocument/2006/relationships/hyperlink" Target="https://ne.utk.edu/" TargetMode="External"/><Relationship Id="rId23" Type="http://schemas.openxmlformats.org/officeDocument/2006/relationships/hyperlink" Target="https://tickle.utk.edu/applied/" TargetMode="External"/><Relationship Id="rId10" Type="http://schemas.openxmlformats.org/officeDocument/2006/relationships/image" Target="../media/image11.jpg"/><Relationship Id="rId19" Type="http://schemas.openxmlformats.org/officeDocument/2006/relationships/image" Target="../media/image13.jp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hyperlink" Target="https://www.eecs.utk.edu/" TargetMode="External"/><Relationship Id="rId22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ssions.utk.edu/prior-learning-credits/" TargetMode="External"/><Relationship Id="rId2" Type="http://schemas.openxmlformats.org/officeDocument/2006/relationships/hyperlink" Target="https://tickle.utk.edu/student-experience/advising/orient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ckle.utk.edu/wp-content/uploads/2024/08/TCE-Academic-Plan-Form-2021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atalog.utk.ed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ath.utk.edu/math-placement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uccess.utk.edu/academicsuccess/vol-study-center/" TargetMode="External"/><Relationship Id="rId2" Type="http://schemas.openxmlformats.org/officeDocument/2006/relationships/hyperlink" Target="https://tickle.utk.edu/student-experience/student-success/study-cente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innovate.utk.edu/" TargetMode="External"/><Relationship Id="rId3" Type="http://schemas.openxmlformats.org/officeDocument/2006/relationships/hyperlink" Target="https://honors.tickle.utk.edu/" TargetMode="External"/><Relationship Id="rId7" Type="http://schemas.openxmlformats.org/officeDocument/2006/relationships/hyperlink" Target="https://www.coop.utk.edu/" TargetMode="External"/><Relationship Id="rId2" Type="http://schemas.openxmlformats.org/officeDocument/2006/relationships/hyperlink" Target="https://career.utk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ickle.utk.edu/student-experience/student-orgs/" TargetMode="External"/><Relationship Id="rId11" Type="http://schemas.openxmlformats.org/officeDocument/2006/relationships/hyperlink" Target="https://veterans.utk.edu/" TargetMode="External"/><Relationship Id="rId5" Type="http://schemas.openxmlformats.org/officeDocument/2006/relationships/hyperlink" Target="https://tickle.utk.edu/student-experience/study-abroad/faculty-directed/" TargetMode="External"/><Relationship Id="rId10" Type="http://schemas.openxmlformats.org/officeDocument/2006/relationships/hyperlink" Target="https://studentsuccess.utk.edu/urf/" TargetMode="External"/><Relationship Id="rId4" Type="http://schemas.openxmlformats.org/officeDocument/2006/relationships/hyperlink" Target="https://tickle.utk.edu/access/expanding/" TargetMode="External"/><Relationship Id="rId9" Type="http://schemas.openxmlformats.org/officeDocument/2006/relationships/hyperlink" Target="https://ugresearch.utk.edu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engradvising@utk.edu" TargetMode="External"/><Relationship Id="rId3" Type="http://schemas.openxmlformats.org/officeDocument/2006/relationships/hyperlink" Target="https://twitter.com/UTK_TCE" TargetMode="External"/><Relationship Id="rId7" Type="http://schemas.openxmlformats.org/officeDocument/2006/relationships/image" Target="../media/image18.png"/><Relationship Id="rId2" Type="http://schemas.openxmlformats.org/officeDocument/2006/relationships/hyperlink" Target="https://www.facebook.com/UTK.TC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www.instagram.com/utk.t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749951"/>
            <a:ext cx="9144000" cy="398145"/>
          </a:xfrm>
          <a:custGeom>
            <a:avLst/>
            <a:gdLst/>
            <a:ahLst/>
            <a:cxnLst/>
            <a:rect l="l" t="t" r="r" b="b"/>
            <a:pathLst>
              <a:path w="9144000" h="398145">
                <a:moveTo>
                  <a:pt x="9144000" y="0"/>
                </a:moveTo>
                <a:lnTo>
                  <a:pt x="0" y="0"/>
                </a:lnTo>
                <a:lnTo>
                  <a:pt x="0" y="398120"/>
                </a:lnTo>
                <a:lnTo>
                  <a:pt x="9144000" y="39812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8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2111" y="3452470"/>
            <a:ext cx="2712720" cy="730975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44500" y="519823"/>
            <a:ext cx="8256905" cy="11258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110"/>
              </a:spcBef>
            </a:pPr>
            <a:r>
              <a:rPr sz="3600" spc="80" dirty="0"/>
              <a:t>Welcome</a:t>
            </a:r>
            <a:r>
              <a:rPr sz="3600" spc="-25" dirty="0"/>
              <a:t> </a:t>
            </a:r>
            <a:r>
              <a:rPr sz="3600" dirty="0"/>
              <a:t>to</a:t>
            </a:r>
            <a:r>
              <a:rPr sz="3600" spc="-45" dirty="0"/>
              <a:t> </a:t>
            </a:r>
            <a:r>
              <a:rPr sz="3600" spc="-25" dirty="0"/>
              <a:t>the</a:t>
            </a:r>
            <a:endParaRPr sz="3600"/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3600" spc="-50" dirty="0"/>
              <a:t>Tickle</a:t>
            </a:r>
            <a:r>
              <a:rPr sz="3600" spc="-270" dirty="0"/>
              <a:t> </a:t>
            </a:r>
            <a:r>
              <a:rPr sz="3600" dirty="0"/>
              <a:t>College</a:t>
            </a:r>
            <a:r>
              <a:rPr sz="3600" spc="-195" dirty="0"/>
              <a:t> </a:t>
            </a:r>
            <a:r>
              <a:rPr sz="3600" dirty="0"/>
              <a:t>of</a:t>
            </a:r>
            <a:r>
              <a:rPr sz="3600" spc="-160" dirty="0"/>
              <a:t> </a:t>
            </a:r>
            <a:r>
              <a:rPr sz="3600" spc="-10" dirty="0"/>
              <a:t>Engineering(TCE)!</a:t>
            </a:r>
            <a:endParaRPr sz="3600"/>
          </a:p>
        </p:txBody>
      </p:sp>
      <p:sp>
        <p:nvSpPr>
          <p:cNvPr id="5" name="object 5"/>
          <p:cNvSpPr txBox="1"/>
          <p:nvPr/>
        </p:nvSpPr>
        <p:spPr>
          <a:xfrm>
            <a:off x="1801241" y="1882647"/>
            <a:ext cx="5577840" cy="105791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 algn="ctr">
              <a:lnSpc>
                <a:spcPct val="79200"/>
              </a:lnSpc>
              <a:spcBef>
                <a:spcPts val="620"/>
              </a:spcBef>
              <a:tabLst>
                <a:tab pos="2072005" algn="l"/>
              </a:tabLst>
            </a:pPr>
            <a:r>
              <a:rPr sz="2000" spc="-50" dirty="0">
                <a:solidFill>
                  <a:srgbClr val="3A3B3D"/>
                </a:solidFill>
                <a:latin typeface="Lucida Sans"/>
                <a:cs typeface="Lucida Sans"/>
              </a:rPr>
              <a:t>It’s</a:t>
            </a:r>
            <a:r>
              <a:rPr sz="2000" spc="-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time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take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next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step</a:t>
            </a:r>
            <a:r>
              <a:rPr sz="20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20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journey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toward</a:t>
            </a:r>
            <a:r>
              <a:rPr sz="20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becoming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</a:t>
            </a:r>
            <a:r>
              <a:rPr sz="20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40" dirty="0">
                <a:solidFill>
                  <a:srgbClr val="3A3B3D"/>
                </a:solidFill>
                <a:latin typeface="Lucida Sans"/>
                <a:cs typeface="Lucida Sans"/>
              </a:rPr>
              <a:t>engineer,</a:t>
            </a:r>
            <a:r>
              <a:rPr sz="20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20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60" dirty="0">
                <a:solidFill>
                  <a:srgbClr val="3A3B3D"/>
                </a:solidFill>
                <a:latin typeface="Lucida Sans"/>
                <a:cs typeface="Lucida Sans"/>
              </a:rPr>
              <a:t>we</a:t>
            </a:r>
            <a:r>
              <a:rPr sz="200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are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happy</a:t>
            </a:r>
            <a:r>
              <a:rPr sz="200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200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	have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chosen</a:t>
            </a:r>
            <a:r>
              <a:rPr sz="20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take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it</a:t>
            </a:r>
            <a:r>
              <a:rPr sz="200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with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us</a:t>
            </a:r>
            <a:r>
              <a:rPr sz="20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200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University</a:t>
            </a:r>
            <a:r>
              <a:rPr sz="200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75" dirty="0">
                <a:solidFill>
                  <a:srgbClr val="3A3B3D"/>
                </a:solidFill>
                <a:latin typeface="Lucida Sans"/>
                <a:cs typeface="Lucida Sans"/>
              </a:rPr>
              <a:t>Tennessee,</a:t>
            </a:r>
            <a:r>
              <a:rPr sz="2000" spc="-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Knoxville.</a:t>
            </a:r>
            <a:endParaRPr sz="2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6575" y="228167"/>
            <a:ext cx="6930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" dirty="0"/>
              <a:t>Goals</a:t>
            </a:r>
            <a:r>
              <a:rPr sz="4400" spc="-315" dirty="0"/>
              <a:t> </a:t>
            </a:r>
            <a:r>
              <a:rPr sz="4400" dirty="0"/>
              <a:t>of</a:t>
            </a:r>
            <a:r>
              <a:rPr sz="4400" spc="-250" dirty="0"/>
              <a:t> </a:t>
            </a:r>
            <a:r>
              <a:rPr sz="4400" spc="-80" dirty="0"/>
              <a:t>this</a:t>
            </a:r>
            <a:r>
              <a:rPr sz="4400" spc="-350" dirty="0"/>
              <a:t> </a:t>
            </a:r>
            <a:r>
              <a:rPr sz="4400" spc="-10" dirty="0"/>
              <a:t>Powerpoint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000" y="1124026"/>
            <a:ext cx="7567930" cy="2781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20"/>
              </a:spcBef>
              <a:buChar char="•"/>
              <a:tabLst>
                <a:tab pos="356235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Acquaint</a:t>
            </a:r>
            <a:r>
              <a:rPr sz="20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yourself</a:t>
            </a:r>
            <a:r>
              <a:rPr sz="20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Tickle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College</a:t>
            </a:r>
            <a:r>
              <a:rPr sz="20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</a:t>
            </a:r>
            <a:endParaRPr sz="2000">
              <a:latin typeface="Lucida Sans"/>
              <a:cs typeface="Lucida Sans"/>
            </a:endParaRPr>
          </a:p>
          <a:p>
            <a:pPr marL="356235" marR="5080" indent="-343535">
              <a:lnSpc>
                <a:spcPts val="2020"/>
              </a:lnSpc>
              <a:spcBef>
                <a:spcPts val="515"/>
              </a:spcBef>
              <a:buChar char="•"/>
              <a:tabLst>
                <a:tab pos="356235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Understand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basic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requirements</a:t>
            </a:r>
            <a:r>
              <a:rPr sz="20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our</a:t>
            </a:r>
            <a:r>
              <a:rPr sz="20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college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200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how</a:t>
            </a:r>
            <a:r>
              <a:rPr sz="200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to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get</a:t>
            </a:r>
            <a:r>
              <a:rPr sz="200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involved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UT</a:t>
            </a:r>
            <a:endParaRPr sz="2000">
              <a:latin typeface="Lucida Sans"/>
              <a:cs typeface="Lucida Sans"/>
            </a:endParaRPr>
          </a:p>
          <a:p>
            <a:pPr marL="355600" marR="956310" indent="-343535">
              <a:lnSpc>
                <a:spcPts val="2090"/>
              </a:lnSpc>
              <a:spcBef>
                <a:spcPts val="525"/>
              </a:spcBef>
              <a:buChar char="•"/>
              <a:tabLst>
                <a:tab pos="355600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Familiarize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yourself</a:t>
            </a:r>
            <a:r>
              <a:rPr sz="20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degree</a:t>
            </a:r>
            <a:r>
              <a:rPr sz="200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requirements</a:t>
            </a:r>
            <a:r>
              <a:rPr sz="20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and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frequently</a:t>
            </a:r>
            <a:r>
              <a:rPr sz="200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used</a:t>
            </a:r>
            <a:r>
              <a:rPr sz="200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terminology</a:t>
            </a:r>
            <a:endParaRPr sz="2000">
              <a:latin typeface="Lucida Sans"/>
              <a:cs typeface="Lucida Sans"/>
            </a:endParaRPr>
          </a:p>
          <a:p>
            <a:pPr marL="356235" indent="-343535">
              <a:lnSpc>
                <a:spcPts val="2370"/>
              </a:lnSpc>
              <a:buChar char="•"/>
              <a:tabLst>
                <a:tab pos="356235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Complete</a:t>
            </a:r>
            <a:r>
              <a:rPr sz="20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worksheets</a:t>
            </a:r>
            <a:r>
              <a:rPr sz="20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modules</a:t>
            </a:r>
            <a:r>
              <a:rPr sz="20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prepare</a:t>
            </a:r>
            <a:endParaRPr sz="2000">
              <a:latin typeface="Lucida Sans"/>
              <a:cs typeface="Lucida Sans"/>
            </a:endParaRPr>
          </a:p>
          <a:p>
            <a:pPr marL="356235">
              <a:lnSpc>
                <a:spcPct val="100000"/>
              </a:lnSpc>
              <a:spcBef>
                <a:spcPts val="200"/>
              </a:spcBef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20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orientation</a:t>
            </a:r>
            <a:r>
              <a:rPr sz="2000" spc="-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advising</a:t>
            </a:r>
            <a:endParaRPr sz="2000">
              <a:latin typeface="Lucida Sans"/>
              <a:cs typeface="Lucida Sans"/>
            </a:endParaRPr>
          </a:p>
          <a:p>
            <a:pPr marL="356235" marR="1045844" indent="-343535">
              <a:lnSpc>
                <a:spcPts val="2090"/>
              </a:lnSpc>
              <a:spcBef>
                <a:spcPts val="885"/>
              </a:spcBef>
              <a:buChar char="•"/>
              <a:tabLst>
                <a:tab pos="356235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Devise</a:t>
            </a:r>
            <a:r>
              <a:rPr sz="20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200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tentative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schedule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(this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will</a:t>
            </a:r>
            <a:r>
              <a:rPr sz="20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200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approved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20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possibly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refined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during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orientation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advising)</a:t>
            </a:r>
            <a:endParaRPr sz="2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50" dirty="0"/>
              <a:t>Welcome</a:t>
            </a:r>
            <a:r>
              <a:rPr sz="2600" spc="-5" dirty="0"/>
              <a:t> </a:t>
            </a:r>
            <a:r>
              <a:rPr sz="2600" dirty="0"/>
              <a:t>to</a:t>
            </a:r>
            <a:r>
              <a:rPr sz="2600" spc="-125" dirty="0"/>
              <a:t> </a:t>
            </a:r>
            <a:r>
              <a:rPr sz="2600" dirty="0"/>
              <a:t>the</a:t>
            </a:r>
            <a:r>
              <a:rPr sz="2600" spc="-55" dirty="0"/>
              <a:t> </a:t>
            </a:r>
            <a:r>
              <a:rPr sz="2600" spc="-30" dirty="0"/>
              <a:t>Tickle</a:t>
            </a:r>
            <a:r>
              <a:rPr sz="2600" spc="-114" dirty="0"/>
              <a:t> </a:t>
            </a:r>
            <a:r>
              <a:rPr sz="2600" dirty="0"/>
              <a:t>College</a:t>
            </a:r>
            <a:r>
              <a:rPr sz="2600" spc="-60" dirty="0"/>
              <a:t> </a:t>
            </a:r>
            <a:r>
              <a:rPr sz="2600" dirty="0"/>
              <a:t>of</a:t>
            </a:r>
            <a:r>
              <a:rPr sz="2600" spc="-100" dirty="0"/>
              <a:t> </a:t>
            </a:r>
            <a:r>
              <a:rPr sz="2600" spc="-10" dirty="0"/>
              <a:t>Engineering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1756155" y="4066971"/>
            <a:ext cx="1353185" cy="53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805" marR="5080" indent="-459105">
              <a:lnSpc>
                <a:spcPct val="129600"/>
              </a:lnSpc>
              <a:spcBef>
                <a:spcPts val="100"/>
              </a:spcBef>
            </a:pP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Matthew</a:t>
            </a:r>
            <a:r>
              <a:rPr sz="130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Mench, 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Dean</a:t>
            </a:r>
            <a:endParaRPr sz="1300">
              <a:latin typeface="Lucida Sans"/>
              <a:cs typeface="Lucida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20208" y="4168622"/>
            <a:ext cx="2705735" cy="415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535"/>
              </a:lnSpc>
              <a:spcBef>
                <a:spcPts val="95"/>
              </a:spcBef>
            </a:pP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Michael</a:t>
            </a:r>
            <a:r>
              <a:rPr sz="13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Danquah</a:t>
            </a:r>
            <a:r>
              <a:rPr sz="13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Associate</a:t>
            </a:r>
            <a:r>
              <a:rPr sz="13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Dean</a:t>
            </a:r>
            <a:endParaRPr sz="1300">
              <a:latin typeface="Lucida Sans"/>
              <a:cs typeface="Lucida Sans"/>
            </a:endParaRPr>
          </a:p>
          <a:p>
            <a:pPr marL="91440">
              <a:lnSpc>
                <a:spcPts val="1535"/>
              </a:lnSpc>
            </a:pP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3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Academic</a:t>
            </a:r>
            <a:r>
              <a:rPr sz="130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&amp;</a:t>
            </a:r>
            <a:r>
              <a:rPr sz="130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Student</a:t>
            </a:r>
            <a:r>
              <a:rPr sz="130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Affairs</a:t>
            </a:r>
            <a:endParaRPr sz="1300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8774" y="977010"/>
            <a:ext cx="7880350" cy="79438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ct val="90600"/>
              </a:lnSpc>
              <a:spcBef>
                <a:spcPts val="275"/>
              </a:spcBef>
            </a:pPr>
            <a:r>
              <a:rPr sz="1350" spc="60" dirty="0">
                <a:solidFill>
                  <a:srgbClr val="3A3B3D"/>
                </a:solidFill>
                <a:latin typeface="Lucida Sans"/>
                <a:cs typeface="Lucida Sans"/>
              </a:rPr>
              <a:t>Welcome</a:t>
            </a:r>
            <a:r>
              <a:rPr sz="13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3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University</a:t>
            </a:r>
            <a:r>
              <a:rPr sz="135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3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-45" dirty="0">
                <a:solidFill>
                  <a:srgbClr val="3A3B3D"/>
                </a:solidFill>
                <a:latin typeface="Lucida Sans"/>
                <a:cs typeface="Lucida Sans"/>
              </a:rPr>
              <a:t>Tennessee!</a:t>
            </a:r>
            <a:r>
              <a:rPr sz="1350" spc="-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60" dirty="0">
                <a:solidFill>
                  <a:srgbClr val="3A3B3D"/>
                </a:solidFill>
                <a:latin typeface="Lucida Sans"/>
                <a:cs typeface="Lucida Sans"/>
              </a:rPr>
              <a:t>Now</a:t>
            </a:r>
            <a:r>
              <a:rPr sz="135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is</a:t>
            </a:r>
            <a:r>
              <a:rPr sz="135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3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great</a:t>
            </a:r>
            <a:r>
              <a:rPr sz="135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time</a:t>
            </a:r>
            <a:r>
              <a:rPr sz="13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3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our</a:t>
            </a:r>
            <a:r>
              <a:rPr sz="135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college,</a:t>
            </a:r>
            <a:r>
              <a:rPr sz="135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35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an</a:t>
            </a:r>
            <a:r>
              <a:rPr sz="135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-20" dirty="0">
                <a:solidFill>
                  <a:srgbClr val="3A3B3D"/>
                </a:solidFill>
                <a:latin typeface="Lucida Sans"/>
                <a:cs typeface="Lucida Sans"/>
              </a:rPr>
              <a:t>even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better</a:t>
            </a:r>
            <a:r>
              <a:rPr sz="135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time</a:t>
            </a:r>
            <a:r>
              <a:rPr sz="13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3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135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3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student.</a:t>
            </a:r>
            <a:r>
              <a:rPr sz="135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50" spc="1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Engineering</a:t>
            </a:r>
            <a:r>
              <a:rPr sz="13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Vols</a:t>
            </a:r>
            <a:r>
              <a:rPr sz="135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community</a:t>
            </a:r>
            <a:r>
              <a:rPr sz="1350" spc="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is</a:t>
            </a:r>
            <a:r>
              <a:rPr sz="13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35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place</a:t>
            </a:r>
            <a:r>
              <a:rPr sz="1350" spc="1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where</a:t>
            </a:r>
            <a:r>
              <a:rPr sz="13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students</a:t>
            </a:r>
            <a:r>
              <a:rPr sz="135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-20" dirty="0">
                <a:solidFill>
                  <a:srgbClr val="3A3B3D"/>
                </a:solidFill>
                <a:latin typeface="Lucida Sans"/>
                <a:cs typeface="Lucida Sans"/>
              </a:rPr>
              <a:t>feel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supported</a:t>
            </a:r>
            <a:r>
              <a:rPr sz="13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35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pursuing</a:t>
            </a:r>
            <a:r>
              <a:rPr sz="13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their</a:t>
            </a:r>
            <a:r>
              <a:rPr sz="135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individual</a:t>
            </a:r>
            <a:r>
              <a:rPr sz="135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passions.</a:t>
            </a:r>
            <a:r>
              <a:rPr sz="135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-30" dirty="0">
                <a:solidFill>
                  <a:srgbClr val="3A3B3D"/>
                </a:solidFill>
                <a:latin typeface="Lucida Sans"/>
                <a:cs typeface="Lucida Sans"/>
              </a:rPr>
              <a:t>Today</a:t>
            </a:r>
            <a:r>
              <a:rPr sz="1350" spc="-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is</a:t>
            </a:r>
            <a:r>
              <a:rPr sz="135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only</a:t>
            </a:r>
            <a:r>
              <a:rPr sz="135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start</a:t>
            </a:r>
            <a:r>
              <a:rPr sz="135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35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3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journey</a:t>
            </a:r>
            <a:r>
              <a:rPr sz="13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3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-50" dirty="0">
                <a:solidFill>
                  <a:srgbClr val="3A3B3D"/>
                </a:solidFill>
                <a:latin typeface="Lucida Sans"/>
                <a:cs typeface="Lucida Sans"/>
              </a:rPr>
              <a:t>a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superior</a:t>
            </a:r>
            <a:r>
              <a:rPr sz="13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35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meaningful</a:t>
            </a:r>
            <a:r>
              <a:rPr sz="135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educational</a:t>
            </a:r>
            <a:r>
              <a:rPr sz="13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dirty="0">
                <a:solidFill>
                  <a:srgbClr val="3A3B3D"/>
                </a:solidFill>
                <a:latin typeface="Lucida Sans"/>
                <a:cs typeface="Lucida Sans"/>
              </a:rPr>
              <a:t>experience.</a:t>
            </a:r>
            <a:r>
              <a:rPr sz="135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50" dirty="0">
                <a:solidFill>
                  <a:srgbClr val="3A3B3D"/>
                </a:solidFill>
                <a:latin typeface="Lucida Sans"/>
                <a:cs typeface="Lucida Sans"/>
              </a:rPr>
              <a:t>Go</a:t>
            </a:r>
            <a:r>
              <a:rPr sz="13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50" spc="-10" dirty="0">
                <a:solidFill>
                  <a:srgbClr val="3A3B3D"/>
                </a:solidFill>
                <a:latin typeface="Lucida Sans"/>
                <a:cs typeface="Lucida Sans"/>
              </a:rPr>
              <a:t>Vols!</a:t>
            </a:r>
            <a:endParaRPr sz="1350">
              <a:latin typeface="Lucida Sans"/>
              <a:cs typeface="Lucida San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5648" y="2059266"/>
            <a:ext cx="1508760" cy="204088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24728" y="2013508"/>
            <a:ext cx="1636776" cy="20408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89000" y="28269"/>
            <a:ext cx="7790815" cy="4546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-60" dirty="0"/>
              <a:t>Majors</a:t>
            </a:r>
            <a:r>
              <a:rPr spc="-165" dirty="0"/>
              <a:t> </a:t>
            </a:r>
            <a:r>
              <a:rPr dirty="0"/>
              <a:t>Offered-</a:t>
            </a:r>
            <a:r>
              <a:rPr spc="-215" dirty="0"/>
              <a:t> </a:t>
            </a:r>
            <a:r>
              <a:rPr dirty="0"/>
              <a:t>visit</a:t>
            </a:r>
            <a:r>
              <a:rPr spc="-150" dirty="0"/>
              <a:t> </a:t>
            </a:r>
            <a:r>
              <a:rPr dirty="0">
                <a:solidFill>
                  <a:srgbClr val="0000FF"/>
                </a:solidFill>
                <a:hlinkClick r:id="rId2"/>
              </a:rPr>
              <a:t>departmental</a:t>
            </a:r>
            <a:r>
              <a:rPr spc="-145" dirty="0">
                <a:solidFill>
                  <a:srgbClr val="0000FF"/>
                </a:solidFill>
              </a:rPr>
              <a:t> </a:t>
            </a:r>
            <a:r>
              <a:rPr spc="-10" dirty="0">
                <a:solidFill>
                  <a:srgbClr val="0000FF"/>
                </a:solidFill>
                <a:hlinkClick r:id="rId2"/>
              </a:rPr>
              <a:t>website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9000" y="462737"/>
            <a:ext cx="5226685" cy="4546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800" b="1" spc="-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800" b="1" spc="-35" dirty="0">
                <a:solidFill>
                  <a:srgbClr val="3A3B3D"/>
                </a:solidFill>
                <a:latin typeface="Lucida Sans"/>
                <a:cs typeface="Lucida Sans"/>
              </a:rPr>
              <a:t>learn</a:t>
            </a:r>
            <a:r>
              <a:rPr sz="2800" b="1" spc="-2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800" b="1" spc="-45" dirty="0">
                <a:solidFill>
                  <a:srgbClr val="3A3B3D"/>
                </a:solidFill>
                <a:latin typeface="Lucida Sans"/>
                <a:cs typeface="Lucida Sans"/>
              </a:rPr>
              <a:t>all</a:t>
            </a:r>
            <a:r>
              <a:rPr sz="2800" b="1" spc="-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800" b="1" dirty="0">
                <a:solidFill>
                  <a:srgbClr val="3A3B3D"/>
                </a:solidFill>
                <a:latin typeface="Lucida Sans"/>
                <a:cs typeface="Lucida Sans"/>
              </a:rPr>
              <a:t>about</a:t>
            </a:r>
            <a:r>
              <a:rPr sz="2800" b="1" spc="-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800" b="1" dirty="0">
                <a:solidFill>
                  <a:srgbClr val="3A3B3D"/>
                </a:solidFill>
                <a:latin typeface="Lucida Sans"/>
                <a:cs typeface="Lucida Sans"/>
              </a:rPr>
              <a:t>our</a:t>
            </a:r>
            <a:r>
              <a:rPr sz="2800" b="1" spc="-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800" b="1" spc="-10" dirty="0">
                <a:solidFill>
                  <a:srgbClr val="3A3B3D"/>
                </a:solidFill>
                <a:latin typeface="Lucida Sans"/>
                <a:cs typeface="Lucida Sans"/>
              </a:rPr>
              <a:t>majors!</a:t>
            </a:r>
            <a:endParaRPr sz="2800">
              <a:latin typeface="Lucida Sans"/>
              <a:cs typeface="Lucida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60520" y="421012"/>
            <a:ext cx="4050665" cy="91440"/>
          </a:xfrm>
          <a:custGeom>
            <a:avLst/>
            <a:gdLst/>
            <a:ahLst/>
            <a:cxnLst/>
            <a:rect l="l" t="t" r="r" b="b"/>
            <a:pathLst>
              <a:path w="4050665" h="91440">
                <a:moveTo>
                  <a:pt x="4050664" y="0"/>
                </a:moveTo>
                <a:lnTo>
                  <a:pt x="0" y="0"/>
                </a:lnTo>
                <a:lnTo>
                  <a:pt x="0" y="90924"/>
                </a:lnTo>
                <a:lnTo>
                  <a:pt x="4050664" y="90924"/>
                </a:lnTo>
                <a:lnTo>
                  <a:pt x="4050664" y="0"/>
                </a:lnTo>
                <a:close/>
              </a:path>
            </a:pathLst>
          </a:custGeom>
          <a:solidFill>
            <a:srgbClr val="006C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90114" y="2272982"/>
            <a:ext cx="1183640" cy="4819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1905" algn="ctr">
              <a:lnSpc>
                <a:spcPct val="99200"/>
              </a:lnSpc>
              <a:spcBef>
                <a:spcPts val="120"/>
              </a:spcBef>
            </a:pP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Biosystems Engineering </a:t>
            </a:r>
            <a:r>
              <a:rPr sz="1000" u="sng" spc="-35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3"/>
              </a:rPr>
              <a:t>bess.tennessee.edu</a:t>
            </a:r>
            <a:endParaRPr sz="1000">
              <a:latin typeface="Lucida Sans"/>
              <a:cs typeface="Lucida San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2535" y="1381963"/>
            <a:ext cx="1545336" cy="77792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968496" y="1400251"/>
            <a:ext cx="1243965" cy="768985"/>
            <a:chOff x="3968496" y="1400251"/>
            <a:chExt cx="1243965" cy="76898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8496" y="1400251"/>
              <a:ext cx="1216152" cy="7687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8496" y="1400263"/>
              <a:ext cx="1243584" cy="75962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41847" y="1409407"/>
            <a:ext cx="1371600" cy="7596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34071" y="1400263"/>
            <a:ext cx="1335024" cy="7596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650991" y="3194087"/>
            <a:ext cx="1362456" cy="76878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98080" y="3203244"/>
            <a:ext cx="1435607" cy="75962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055745" y="2272982"/>
            <a:ext cx="1047750" cy="4819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ctr">
              <a:lnSpc>
                <a:spcPct val="99200"/>
              </a:lnSpc>
              <a:spcBef>
                <a:spcPts val="120"/>
              </a:spcBef>
            </a:pPr>
            <a:r>
              <a:rPr sz="1000" spc="-20" dirty="0">
                <a:solidFill>
                  <a:srgbClr val="3A3B3D"/>
                </a:solidFill>
                <a:latin typeface="Lucida Sans"/>
                <a:cs typeface="Lucida Sans"/>
              </a:rPr>
              <a:t>Materials</a:t>
            </a:r>
            <a:r>
              <a:rPr sz="1000" spc="-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20" dirty="0">
                <a:solidFill>
                  <a:srgbClr val="3A3B3D"/>
                </a:solidFill>
                <a:latin typeface="Lucida Sans"/>
                <a:cs typeface="Lucida Sans"/>
              </a:rPr>
              <a:t>Science </a:t>
            </a: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000" spc="-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1"/>
              </a:rPr>
              <a:t>mse.utk.edu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97905" y="2273871"/>
            <a:ext cx="1459865" cy="482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37185" marR="5080" indent="-325120">
              <a:lnSpc>
                <a:spcPct val="99300"/>
              </a:lnSpc>
              <a:spcBef>
                <a:spcPts val="114"/>
              </a:spcBef>
            </a:pP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Civil</a:t>
            </a:r>
            <a:r>
              <a:rPr sz="10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Environmental Engineering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2"/>
              </a:rPr>
              <a:t>cee.utk.edu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27086" y="2273871"/>
            <a:ext cx="1373505" cy="482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algn="ctr">
              <a:lnSpc>
                <a:spcPct val="99300"/>
              </a:lnSpc>
              <a:spcBef>
                <a:spcPts val="114"/>
              </a:spcBef>
            </a:pPr>
            <a:r>
              <a:rPr sz="1000" spc="-20" dirty="0">
                <a:solidFill>
                  <a:srgbClr val="3A3B3D"/>
                </a:solidFill>
                <a:latin typeface="Lucida Sans"/>
                <a:cs typeface="Lucida Sans"/>
              </a:rPr>
              <a:t>Industrial</a:t>
            </a:r>
            <a:r>
              <a:rPr sz="10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000" spc="-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Systems Engineering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3"/>
              </a:rPr>
              <a:t>ise.utk.edu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53564" y="4010342"/>
            <a:ext cx="1618615" cy="4819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ctr">
              <a:lnSpc>
                <a:spcPct val="99200"/>
              </a:lnSpc>
              <a:spcBef>
                <a:spcPts val="120"/>
              </a:spcBef>
            </a:pP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Electrical</a:t>
            </a:r>
            <a:r>
              <a:rPr sz="1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</a:t>
            </a:r>
            <a:r>
              <a:rPr sz="1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25" dirty="0">
                <a:solidFill>
                  <a:srgbClr val="3A3B3D"/>
                </a:solidFill>
                <a:latin typeface="Lucida Sans"/>
                <a:cs typeface="Lucida Sans"/>
              </a:rPr>
              <a:t>and </a:t>
            </a: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Computer</a:t>
            </a:r>
            <a:r>
              <a:rPr sz="1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Science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4"/>
              </a:rPr>
              <a:t>eecs.utk.edu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69690" y="4005617"/>
            <a:ext cx="1257300" cy="3263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0195" marR="5080" indent="-278130">
              <a:lnSpc>
                <a:spcPts val="1150"/>
              </a:lnSpc>
              <a:spcBef>
                <a:spcPts val="190"/>
              </a:spcBef>
            </a:pP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Nuclear</a:t>
            </a:r>
            <a:r>
              <a:rPr sz="1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5"/>
              </a:rPr>
              <a:t>ne.utk.edu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44311" y="4014444"/>
            <a:ext cx="1581150" cy="4819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8890" algn="ctr">
              <a:lnSpc>
                <a:spcPct val="99200"/>
              </a:lnSpc>
              <a:spcBef>
                <a:spcPts val="120"/>
              </a:spcBef>
            </a:pP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Chemical</a:t>
            </a:r>
            <a:r>
              <a:rPr sz="1000" spc="-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25" dirty="0">
                <a:solidFill>
                  <a:srgbClr val="3A3B3D"/>
                </a:solidFill>
                <a:latin typeface="Lucida Sans"/>
                <a:cs typeface="Lucida Sans"/>
              </a:rPr>
              <a:t>and </a:t>
            </a: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Biomolecular</a:t>
            </a:r>
            <a:r>
              <a:rPr sz="10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6"/>
              </a:rPr>
              <a:t>cbe.utk.edu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5623" y="4007815"/>
            <a:ext cx="1678305" cy="49757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ctr">
              <a:lnSpc>
                <a:spcPts val="1160"/>
              </a:lnSpc>
              <a:spcBef>
                <a:spcPts val="180"/>
              </a:spcBef>
            </a:pPr>
            <a:r>
              <a:rPr sz="1000" spc="-20" dirty="0">
                <a:solidFill>
                  <a:srgbClr val="3A3B3D"/>
                </a:solidFill>
                <a:latin typeface="Lucida Sans"/>
                <a:cs typeface="Lucida Sans"/>
              </a:rPr>
              <a:t>Mechanical</a:t>
            </a:r>
            <a:r>
              <a:rPr sz="1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Aerospace, Engineering</a:t>
            </a:r>
            <a:endParaRPr sz="1000" dirty="0">
              <a:latin typeface="Lucida Sans"/>
              <a:cs typeface="Lucida Sans"/>
            </a:endParaRPr>
          </a:p>
          <a:p>
            <a:pPr marR="5080" algn="ctr">
              <a:lnSpc>
                <a:spcPct val="100000"/>
              </a:lnSpc>
              <a:spcBef>
                <a:spcPts val="65"/>
              </a:spcBef>
            </a:pPr>
            <a:r>
              <a:rPr sz="1000" u="sng" spc="-235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lang="en-US"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7"/>
              </a:rPr>
              <a:t>https://tickle.utk.edu/mae</a:t>
            </a:r>
            <a:endParaRPr sz="1000" dirty="0">
              <a:latin typeface="Lucida Sans"/>
              <a:cs typeface="Lucida San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975104" y="3212401"/>
            <a:ext cx="1353312" cy="75046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831335" y="3203244"/>
            <a:ext cx="1316736" cy="76878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0623" y="1409394"/>
            <a:ext cx="1161288" cy="768781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87159" y="2272982"/>
            <a:ext cx="1437005" cy="3263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57480" marR="5080" indent="-145415">
              <a:lnSpc>
                <a:spcPts val="1150"/>
              </a:lnSpc>
              <a:spcBef>
                <a:spcPts val="190"/>
              </a:spcBef>
            </a:pP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Biomedical</a:t>
            </a:r>
            <a:r>
              <a:rPr sz="10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1"/>
              </a:rPr>
              <a:t>tickle.utk.edu/bme</a:t>
            </a:r>
            <a:endParaRPr sz="1000">
              <a:latin typeface="Lucida Sans"/>
              <a:cs typeface="Lucida Sans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29184" y="3157486"/>
            <a:ext cx="1143000" cy="768781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49643" y="4015066"/>
            <a:ext cx="1327785" cy="3263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35560">
              <a:lnSpc>
                <a:spcPts val="1150"/>
              </a:lnSpc>
              <a:spcBef>
                <a:spcPts val="190"/>
              </a:spcBef>
            </a:pP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Applied</a:t>
            </a:r>
            <a:r>
              <a:rPr sz="10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1000" u="sng" spc="-3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3"/>
              </a:rPr>
              <a:t>tickle.utk.edu/applied</a:t>
            </a:r>
            <a:endParaRPr sz="1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5305" y="52526"/>
            <a:ext cx="5281930" cy="8858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9855" marR="5080" indent="-97790">
              <a:lnSpc>
                <a:spcPct val="101000"/>
              </a:lnSpc>
              <a:spcBef>
                <a:spcPts val="80"/>
              </a:spcBef>
            </a:pPr>
            <a:r>
              <a:rPr spc="-45" dirty="0"/>
              <a:t>Your</a:t>
            </a:r>
            <a:r>
              <a:rPr spc="-305" dirty="0"/>
              <a:t> </a:t>
            </a:r>
            <a:r>
              <a:rPr spc="-30" dirty="0"/>
              <a:t>Engineering</a:t>
            </a:r>
            <a:r>
              <a:rPr spc="-160" dirty="0"/>
              <a:t> </a:t>
            </a:r>
            <a:r>
              <a:rPr spc="-10" dirty="0"/>
              <a:t>Orientation Advising</a:t>
            </a:r>
            <a:r>
              <a:rPr spc="-150" dirty="0"/>
              <a:t> </a:t>
            </a:r>
            <a:r>
              <a:rPr spc="-10" dirty="0"/>
              <a:t>To-</a:t>
            </a:r>
            <a:r>
              <a:rPr spc="-35" dirty="0"/>
              <a:t>Do</a:t>
            </a:r>
            <a:r>
              <a:rPr spc="-355" dirty="0"/>
              <a:t> </a:t>
            </a:r>
            <a:r>
              <a:rPr spc="-10" dirty="0"/>
              <a:t>List: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809" y="1148841"/>
            <a:ext cx="8194040" cy="339979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525780" marR="1160780" indent="-513715">
              <a:lnSpc>
                <a:spcPts val="1730"/>
              </a:lnSpc>
              <a:spcBef>
                <a:spcPts val="520"/>
              </a:spcBef>
              <a:buAutoNum type="arabicPeriod"/>
              <a:tabLst>
                <a:tab pos="525780" algn="l"/>
              </a:tabLst>
            </a:pPr>
            <a:r>
              <a:rPr sz="1800" dirty="0">
                <a:latin typeface="Lucida Sans"/>
                <a:cs typeface="Lucida Sans"/>
              </a:rPr>
              <a:t>Review</a:t>
            </a:r>
            <a:r>
              <a:rPr sz="1800" spc="-8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this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PowerPoint</a:t>
            </a:r>
            <a:r>
              <a:rPr sz="1800" spc="-2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and</a:t>
            </a:r>
            <a:r>
              <a:rPr sz="1800" spc="-4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complete</a:t>
            </a:r>
            <a:r>
              <a:rPr sz="1800" spc="-6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the</a:t>
            </a:r>
            <a:r>
              <a:rPr sz="1800" spc="-5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Orientation </a:t>
            </a:r>
            <a:r>
              <a:rPr sz="1800" dirty="0">
                <a:latin typeface="Lucida Sans"/>
                <a:cs typeface="Lucida Sans"/>
              </a:rPr>
              <a:t>Modules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linked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through</a:t>
            </a:r>
            <a:r>
              <a:rPr sz="1800" spc="-10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the</a:t>
            </a:r>
            <a:r>
              <a:rPr sz="1800" spc="-30" dirty="0">
                <a:latin typeface="Lucida Sans"/>
                <a:cs typeface="Lucida Sans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Engineering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Advising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Website</a:t>
            </a:r>
            <a:r>
              <a:rPr sz="1800" u="none" spc="-10" dirty="0">
                <a:solidFill>
                  <a:srgbClr val="3A3B3D"/>
                </a:solidFill>
                <a:latin typeface="Lucida Sans"/>
                <a:cs typeface="Lucida Sans"/>
              </a:rPr>
              <a:t>.</a:t>
            </a:r>
            <a:endParaRPr sz="1800">
              <a:latin typeface="Lucida Sans"/>
              <a:cs typeface="Lucida Sans"/>
            </a:endParaRPr>
          </a:p>
          <a:p>
            <a:pPr marL="525780" marR="985519" indent="-513715">
              <a:lnSpc>
                <a:spcPct val="78500"/>
              </a:lnSpc>
              <a:spcBef>
                <a:spcPts val="635"/>
              </a:spcBef>
              <a:buAutoNum type="arabicPeriod"/>
              <a:tabLst>
                <a:tab pos="525780" algn="l"/>
              </a:tabLst>
            </a:pPr>
            <a:r>
              <a:rPr sz="1800" dirty="0">
                <a:latin typeface="Lucida Sans"/>
                <a:cs typeface="Lucida Sans"/>
              </a:rPr>
              <a:t>Know</a:t>
            </a:r>
            <a:r>
              <a:rPr sz="1800" spc="-4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Prior</a:t>
            </a:r>
            <a:r>
              <a:rPr sz="18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Learning</a:t>
            </a:r>
            <a:r>
              <a:rPr sz="1800" u="sng" spc="-7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Credit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</a:rPr>
              <a:t>s</a:t>
            </a:r>
            <a:r>
              <a:rPr sz="1800" u="sng" spc="-6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(AP,</a:t>
            </a:r>
            <a:r>
              <a:rPr sz="1800" u="none" spc="-2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IB,</a:t>
            </a:r>
            <a:r>
              <a:rPr sz="1800" u="none" spc="-2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Dual</a:t>
            </a:r>
            <a:r>
              <a:rPr sz="1800" u="none" spc="-40" dirty="0">
                <a:latin typeface="Lucida Sans"/>
                <a:cs typeface="Lucida Sans"/>
              </a:rPr>
              <a:t> </a:t>
            </a:r>
            <a:r>
              <a:rPr sz="1800" u="none" spc="-10" dirty="0">
                <a:latin typeface="Lucida Sans"/>
                <a:cs typeface="Lucida Sans"/>
              </a:rPr>
              <a:t>Enrollment, </a:t>
            </a:r>
            <a:r>
              <a:rPr sz="1800" u="none" dirty="0">
                <a:latin typeface="Lucida Sans"/>
                <a:cs typeface="Lucida Sans"/>
              </a:rPr>
              <a:t>etc.).</a:t>
            </a:r>
            <a:r>
              <a:rPr sz="1800" u="none" spc="12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You</a:t>
            </a:r>
            <a:r>
              <a:rPr sz="1800" u="none" spc="23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will</a:t>
            </a:r>
            <a:r>
              <a:rPr sz="1800" u="none" spc="18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provide</a:t>
            </a:r>
            <a:r>
              <a:rPr sz="1800" u="none" spc="20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these</a:t>
            </a:r>
            <a:r>
              <a:rPr sz="1800" u="none" spc="204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to</a:t>
            </a:r>
            <a:r>
              <a:rPr sz="1800" u="none" spc="16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your</a:t>
            </a:r>
            <a:r>
              <a:rPr sz="1800" u="none" spc="18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Orientation</a:t>
            </a:r>
            <a:r>
              <a:rPr sz="1800" u="none" spc="235" dirty="0">
                <a:latin typeface="Lucida Sans"/>
                <a:cs typeface="Lucida Sans"/>
              </a:rPr>
              <a:t> </a:t>
            </a:r>
            <a:r>
              <a:rPr sz="1800" u="none" spc="-10" dirty="0">
                <a:latin typeface="Lucida Sans"/>
                <a:cs typeface="Lucida Sans"/>
              </a:rPr>
              <a:t>Academic Advisor.</a:t>
            </a:r>
            <a:endParaRPr sz="1800">
              <a:latin typeface="Lucida Sans"/>
              <a:cs typeface="Lucida Sans"/>
            </a:endParaRPr>
          </a:p>
          <a:p>
            <a:pPr marL="525780" marR="5080" indent="-513715">
              <a:lnSpc>
                <a:spcPts val="1880"/>
              </a:lnSpc>
              <a:spcBef>
                <a:spcPts val="590"/>
              </a:spcBef>
              <a:buAutoNum type="arabicPeriod"/>
              <a:tabLst>
                <a:tab pos="525780" algn="l"/>
              </a:tabLst>
            </a:pPr>
            <a:r>
              <a:rPr sz="1800" dirty="0">
                <a:latin typeface="Lucida Sans"/>
                <a:cs typeface="Lucida Sans"/>
              </a:rPr>
              <a:t>Use</a:t>
            </a:r>
            <a:r>
              <a:rPr sz="1800" spc="1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the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4"/>
              </a:rPr>
              <a:t>Academi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c</a:t>
            </a:r>
            <a:r>
              <a:rPr sz="1800" u="sng" spc="35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4"/>
              </a:rPr>
              <a:t>Pla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n</a:t>
            </a:r>
            <a:r>
              <a:rPr sz="1800" u="sng" spc="15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4"/>
              </a:rPr>
              <a:t>form</a:t>
            </a:r>
            <a:r>
              <a:rPr sz="1800" u="none" spc="-15" dirty="0">
                <a:solidFill>
                  <a:srgbClr val="0000FF"/>
                </a:solidFill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to</a:t>
            </a:r>
            <a:r>
              <a:rPr sz="1800" u="none" spc="3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create</a:t>
            </a:r>
            <a:r>
              <a:rPr sz="1800" u="none" spc="5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a</a:t>
            </a:r>
            <a:r>
              <a:rPr sz="1800" u="none" spc="9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tentative</a:t>
            </a:r>
            <a:r>
              <a:rPr sz="1800" u="none" spc="-1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semester</a:t>
            </a:r>
            <a:r>
              <a:rPr sz="1800" u="none" spc="-3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plan</a:t>
            </a:r>
            <a:r>
              <a:rPr sz="1800" u="none" spc="5" dirty="0">
                <a:latin typeface="Lucida Sans"/>
                <a:cs typeface="Lucida Sans"/>
              </a:rPr>
              <a:t> </a:t>
            </a:r>
            <a:r>
              <a:rPr sz="1800" u="none" spc="-25" dirty="0">
                <a:latin typeface="Lucida Sans"/>
                <a:cs typeface="Lucida Sans"/>
              </a:rPr>
              <a:t>to </a:t>
            </a:r>
            <a:r>
              <a:rPr sz="1800" u="none" dirty="0">
                <a:latin typeface="Lucida Sans"/>
                <a:cs typeface="Lucida Sans"/>
              </a:rPr>
              <a:t>share during</a:t>
            </a:r>
            <a:r>
              <a:rPr sz="1800" u="none" spc="-10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orientation advising</a:t>
            </a:r>
            <a:r>
              <a:rPr sz="1800" u="none" spc="-1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appointment</a:t>
            </a:r>
            <a:r>
              <a:rPr sz="1800" u="none" spc="35" dirty="0">
                <a:latin typeface="Lucida Sans"/>
                <a:cs typeface="Lucida Sans"/>
              </a:rPr>
              <a:t> </a:t>
            </a:r>
            <a:r>
              <a:rPr sz="1800" u="none" dirty="0">
                <a:latin typeface="Lucida Sans"/>
                <a:cs typeface="Lucida Sans"/>
              </a:rPr>
              <a:t>(more</a:t>
            </a:r>
            <a:r>
              <a:rPr sz="1800" u="none" spc="-30" dirty="0">
                <a:latin typeface="Lucida Sans"/>
                <a:cs typeface="Lucida Sans"/>
              </a:rPr>
              <a:t> </a:t>
            </a:r>
            <a:r>
              <a:rPr sz="1800" u="none" spc="-10" dirty="0">
                <a:latin typeface="Lucida Sans"/>
                <a:cs typeface="Lucida Sans"/>
              </a:rPr>
              <a:t>information</a:t>
            </a:r>
            <a:r>
              <a:rPr sz="1800" u="none" spc="-35" dirty="0">
                <a:latin typeface="Lucida Sans"/>
                <a:cs typeface="Lucida Sans"/>
              </a:rPr>
              <a:t> </a:t>
            </a:r>
            <a:r>
              <a:rPr sz="1800" u="none" spc="-25" dirty="0">
                <a:latin typeface="Lucida Sans"/>
                <a:cs typeface="Lucida Sans"/>
              </a:rPr>
              <a:t>on </a:t>
            </a:r>
            <a:r>
              <a:rPr sz="1800" u="none" dirty="0">
                <a:latin typeface="Lucida Sans"/>
                <a:cs typeface="Lucida Sans"/>
              </a:rPr>
              <a:t>future</a:t>
            </a:r>
            <a:r>
              <a:rPr sz="1800" u="none" spc="-35" dirty="0">
                <a:latin typeface="Lucida Sans"/>
                <a:cs typeface="Lucida Sans"/>
              </a:rPr>
              <a:t> </a:t>
            </a:r>
            <a:r>
              <a:rPr sz="1800" u="none" spc="-10" dirty="0">
                <a:latin typeface="Lucida Sans"/>
                <a:cs typeface="Lucida Sans"/>
              </a:rPr>
              <a:t>slides).</a:t>
            </a:r>
            <a:endParaRPr sz="1800">
              <a:latin typeface="Lucida Sans"/>
              <a:cs typeface="Lucida Sans"/>
            </a:endParaRPr>
          </a:p>
          <a:p>
            <a:pPr marL="525780" marR="189865" indent="-513715">
              <a:lnSpc>
                <a:spcPct val="91900"/>
              </a:lnSpc>
              <a:spcBef>
                <a:spcPts val="450"/>
              </a:spcBef>
              <a:buClr>
                <a:srgbClr val="3A3B3D"/>
              </a:buClr>
              <a:buAutoNum type="arabicPeriod"/>
              <a:tabLst>
                <a:tab pos="525780" algn="l"/>
              </a:tabLst>
            </a:pPr>
            <a:r>
              <a:rPr sz="1800" dirty="0">
                <a:latin typeface="Lucida Sans"/>
                <a:cs typeface="Lucida Sans"/>
              </a:rPr>
              <a:t>Check</a:t>
            </a:r>
            <a:r>
              <a:rPr sz="1800" spc="2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UTK</a:t>
            </a:r>
            <a:r>
              <a:rPr sz="1800" spc="5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email</a:t>
            </a:r>
            <a:r>
              <a:rPr sz="1800" spc="6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for</a:t>
            </a:r>
            <a:r>
              <a:rPr sz="1800" spc="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information</a:t>
            </a:r>
            <a:r>
              <a:rPr sz="1800" spc="-6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regarding your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orientation </a:t>
            </a:r>
            <a:r>
              <a:rPr sz="1800" dirty="0">
                <a:latin typeface="Lucida Sans"/>
                <a:cs typeface="Lucida Sans"/>
              </a:rPr>
              <a:t>advising</a:t>
            </a:r>
            <a:r>
              <a:rPr sz="1800" spc="-3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appointment.</a:t>
            </a:r>
            <a:r>
              <a:rPr sz="1800" spc="-5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This</a:t>
            </a:r>
            <a:r>
              <a:rPr sz="1800" spc="-3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will</a:t>
            </a:r>
            <a:r>
              <a:rPr sz="1800" spc="-6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be</a:t>
            </a:r>
            <a:r>
              <a:rPr sz="1800" spc="-11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sent</a:t>
            </a:r>
            <a:r>
              <a:rPr sz="1800" spc="-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</a:t>
            </a:r>
            <a:r>
              <a:rPr sz="1800" spc="-10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week</a:t>
            </a:r>
            <a:r>
              <a:rPr sz="1800" spc="-8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prior</a:t>
            </a:r>
            <a:r>
              <a:rPr sz="1800" spc="-6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to</a:t>
            </a:r>
            <a:r>
              <a:rPr sz="1800" spc="-7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</a:t>
            </a:r>
            <a:r>
              <a:rPr sz="1800" spc="-6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chosen orientation</a:t>
            </a:r>
            <a:r>
              <a:rPr sz="1800" spc="-9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date.</a:t>
            </a:r>
            <a:endParaRPr sz="1800">
              <a:latin typeface="Lucida Sans"/>
              <a:cs typeface="Lucida Sans"/>
            </a:endParaRPr>
          </a:p>
          <a:p>
            <a:pPr marL="525780" marR="165735" indent="-51308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5780" algn="l"/>
              </a:tabLst>
            </a:pPr>
            <a:r>
              <a:rPr sz="1800" spc="50" dirty="0">
                <a:latin typeface="Lucida Sans"/>
                <a:cs typeface="Lucida Sans"/>
              </a:rPr>
              <a:t>Review</a:t>
            </a:r>
            <a:r>
              <a:rPr sz="1800" spc="95" dirty="0">
                <a:latin typeface="Lucida Sans"/>
                <a:cs typeface="Lucida Sans"/>
              </a:rPr>
              <a:t> </a:t>
            </a:r>
            <a:r>
              <a:rPr sz="1800" spc="-25" dirty="0">
                <a:latin typeface="Lucida Sans"/>
                <a:cs typeface="Lucida Sans"/>
              </a:rPr>
              <a:t>requirements</a:t>
            </a:r>
            <a:r>
              <a:rPr sz="1800" spc="-1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for</a:t>
            </a:r>
            <a:r>
              <a:rPr sz="1800" spc="-5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</a:t>
            </a:r>
            <a:r>
              <a:rPr sz="1800" spc="-6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degree</a:t>
            </a:r>
            <a:r>
              <a:rPr sz="1800" spc="2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(more</a:t>
            </a:r>
            <a:r>
              <a:rPr sz="1800" spc="170" dirty="0">
                <a:latin typeface="Lucida Sans"/>
                <a:cs typeface="Lucida Sans"/>
              </a:rPr>
              <a:t> </a:t>
            </a:r>
            <a:r>
              <a:rPr sz="1800" spc="45" dirty="0">
                <a:latin typeface="Lucida Sans"/>
                <a:cs typeface="Lucida Sans"/>
              </a:rPr>
              <a:t>information</a:t>
            </a:r>
            <a:r>
              <a:rPr sz="1800" spc="13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on</a:t>
            </a:r>
            <a:r>
              <a:rPr sz="1800" spc="130" dirty="0">
                <a:latin typeface="Lucida Sans"/>
                <a:cs typeface="Lucida Sans"/>
              </a:rPr>
              <a:t> </a:t>
            </a:r>
            <a:r>
              <a:rPr sz="1800" spc="35" dirty="0">
                <a:latin typeface="Lucida Sans"/>
                <a:cs typeface="Lucida Sans"/>
              </a:rPr>
              <a:t>future </a:t>
            </a:r>
            <a:r>
              <a:rPr sz="1800" spc="-10" dirty="0">
                <a:latin typeface="Lucida Sans"/>
                <a:cs typeface="Lucida Sans"/>
              </a:rPr>
              <a:t>slide).</a:t>
            </a:r>
            <a:endParaRPr sz="18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20645" y="228167"/>
            <a:ext cx="42341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25" dirty="0"/>
              <a:t>Terms</a:t>
            </a:r>
            <a:r>
              <a:rPr sz="4400" spc="-565" dirty="0"/>
              <a:t> </a:t>
            </a:r>
            <a:r>
              <a:rPr sz="4400" dirty="0"/>
              <a:t>to</a:t>
            </a:r>
            <a:r>
              <a:rPr sz="4400" spc="-125" dirty="0"/>
              <a:t> </a:t>
            </a:r>
            <a:r>
              <a:rPr sz="4400" spc="-20" dirty="0"/>
              <a:t>Know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83869" y="1041336"/>
            <a:ext cx="3693795" cy="319976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5600" marR="149860" indent="-343535">
              <a:lnSpc>
                <a:spcPct val="80200"/>
              </a:lnSpc>
              <a:spcBef>
                <a:spcPts val="470"/>
              </a:spcBef>
              <a:buFont typeface="Times New Roman"/>
              <a:buChar char="■"/>
              <a:tabLst>
                <a:tab pos="355600" algn="l"/>
                <a:tab pos="723900" algn="l"/>
              </a:tabLst>
            </a:pPr>
            <a:r>
              <a:rPr sz="1500" b="1" spc="-10" dirty="0">
                <a:solidFill>
                  <a:srgbClr val="3A3B3D"/>
                </a:solidFill>
                <a:latin typeface="Lucida Sans"/>
                <a:cs typeface="Lucida Sans"/>
              </a:rPr>
              <a:t>Pre-</a:t>
            </a:r>
            <a:r>
              <a:rPr sz="1500" b="1" spc="-25" dirty="0">
                <a:solidFill>
                  <a:srgbClr val="3A3B3D"/>
                </a:solidFill>
                <a:latin typeface="Lucida Sans"/>
                <a:cs typeface="Lucida Sans"/>
              </a:rPr>
              <a:t>requisite</a:t>
            </a:r>
            <a:r>
              <a:rPr sz="1500" b="1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–</a:t>
            </a:r>
            <a:r>
              <a:rPr sz="15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5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5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5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must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	completed</a:t>
            </a:r>
            <a:r>
              <a:rPr sz="15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successfully</a:t>
            </a:r>
            <a:r>
              <a:rPr sz="1500" spc="-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before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enrolling</a:t>
            </a:r>
            <a:r>
              <a:rPr sz="15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500" spc="-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another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5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that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requires</a:t>
            </a:r>
            <a:r>
              <a:rPr sz="15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it.</a:t>
            </a:r>
            <a:endParaRPr sz="15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90"/>
              </a:spcBef>
              <a:buClr>
                <a:srgbClr val="3A3B3D"/>
              </a:buClr>
              <a:buFont typeface="Times New Roman"/>
              <a:buChar char="■"/>
            </a:pPr>
            <a:endParaRPr sz="1500">
              <a:latin typeface="Lucida Sans"/>
              <a:cs typeface="Lucida Sans"/>
            </a:endParaRPr>
          </a:p>
          <a:p>
            <a:pPr marL="355600" marR="49530" indent="-343535">
              <a:lnSpc>
                <a:spcPct val="82200"/>
              </a:lnSpc>
              <a:buFont typeface="Times New Roman"/>
              <a:buChar char="■"/>
              <a:tabLst>
                <a:tab pos="355600" algn="l"/>
                <a:tab pos="715010" algn="l"/>
              </a:tabLst>
            </a:pPr>
            <a:r>
              <a:rPr sz="1500" b="1" dirty="0">
                <a:solidFill>
                  <a:srgbClr val="3A3B3D"/>
                </a:solidFill>
                <a:latin typeface="Lucida Sans"/>
                <a:cs typeface="Lucida Sans"/>
              </a:rPr>
              <a:t>Co-</a:t>
            </a:r>
            <a:r>
              <a:rPr sz="1500" b="1" spc="-30" dirty="0">
                <a:solidFill>
                  <a:srgbClr val="3A3B3D"/>
                </a:solidFill>
                <a:latin typeface="Lucida Sans"/>
                <a:cs typeface="Lucida Sans"/>
              </a:rPr>
              <a:t>requisite</a:t>
            </a:r>
            <a:r>
              <a:rPr sz="1500" b="1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–</a:t>
            </a:r>
            <a:r>
              <a:rPr sz="15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5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5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5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must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	completed</a:t>
            </a:r>
            <a:r>
              <a:rPr sz="15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before,</a:t>
            </a:r>
            <a:r>
              <a:rPr sz="15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or</a:t>
            </a:r>
            <a:r>
              <a:rPr sz="15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taken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alongside,</a:t>
            </a:r>
            <a:r>
              <a:rPr sz="1500" spc="-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5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500" spc="-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requires</a:t>
            </a:r>
            <a:r>
              <a:rPr sz="15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it.</a:t>
            </a:r>
            <a:endParaRPr sz="15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385"/>
              </a:spcBef>
              <a:buClr>
                <a:srgbClr val="3A3B3D"/>
              </a:buClr>
              <a:buFont typeface="Times New Roman"/>
              <a:buChar char="■"/>
            </a:pPr>
            <a:endParaRPr sz="1500">
              <a:latin typeface="Lucida Sans"/>
              <a:cs typeface="Lucida Sans"/>
            </a:endParaRPr>
          </a:p>
          <a:p>
            <a:pPr marL="355600" marR="5080" indent="-343535">
              <a:lnSpc>
                <a:spcPct val="80900"/>
              </a:lnSpc>
              <a:spcBef>
                <a:spcPts val="5"/>
              </a:spcBef>
              <a:buFont typeface="Times New Roman"/>
              <a:buChar char="■"/>
              <a:tabLst>
                <a:tab pos="355600" algn="l"/>
                <a:tab pos="1112520" algn="l"/>
              </a:tabLst>
            </a:pPr>
            <a:r>
              <a:rPr sz="1500" b="1" spc="-10" dirty="0">
                <a:solidFill>
                  <a:srgbClr val="3A3B3D"/>
                </a:solidFill>
                <a:latin typeface="Lucida Sans"/>
                <a:cs typeface="Lucida Sans"/>
              </a:rPr>
              <a:t>Credit</a:t>
            </a:r>
            <a:r>
              <a:rPr sz="1500" b="1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b="1" spc="-40" dirty="0">
                <a:solidFill>
                  <a:srgbClr val="3A3B3D"/>
                </a:solidFill>
                <a:latin typeface="Lucida Sans"/>
                <a:cs typeface="Lucida Sans"/>
              </a:rPr>
              <a:t>Hour</a:t>
            </a:r>
            <a:r>
              <a:rPr sz="1500" b="1" spc="-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–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unit</a:t>
            </a:r>
            <a:r>
              <a:rPr sz="15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 academic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credit</a:t>
            </a:r>
            <a:r>
              <a:rPr sz="1500" spc="4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received for</a:t>
            </a:r>
            <a:r>
              <a:rPr sz="15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100</a:t>
            </a:r>
            <a:r>
              <a:rPr sz="1500" spc="-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minutes</a:t>
            </a:r>
            <a:r>
              <a:rPr sz="15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of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weekly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	classroom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instruction</a:t>
            </a:r>
            <a:r>
              <a:rPr sz="15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or </a:t>
            </a:r>
            <a:r>
              <a:rPr sz="1500" spc="50" dirty="0">
                <a:solidFill>
                  <a:srgbClr val="3A3B3D"/>
                </a:solidFill>
                <a:latin typeface="Lucida Sans"/>
                <a:cs typeface="Lucida Sans"/>
              </a:rPr>
              <a:t>two-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three</a:t>
            </a:r>
            <a:r>
              <a:rPr sz="15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hours</a:t>
            </a:r>
            <a:r>
              <a:rPr sz="1500" spc="4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laboratory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instruction.</a:t>
            </a:r>
            <a:r>
              <a:rPr sz="15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5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general,</a:t>
            </a:r>
            <a:r>
              <a:rPr sz="15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500" spc="409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large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portion of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college</a:t>
            </a:r>
            <a:r>
              <a:rPr sz="15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courses</a:t>
            </a:r>
            <a:r>
              <a:rPr sz="15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15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three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credit</a:t>
            </a:r>
            <a:r>
              <a:rPr sz="15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hours</a:t>
            </a:r>
            <a:r>
              <a:rPr sz="15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each.</a:t>
            </a:r>
            <a:endParaRPr sz="1500">
              <a:latin typeface="Lucida Sans"/>
              <a:cs typeface="Lucida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8751" y="998854"/>
            <a:ext cx="3782695" cy="323659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55600" marR="5080" indent="-343535">
              <a:lnSpc>
                <a:spcPct val="80200"/>
              </a:lnSpc>
              <a:spcBef>
                <a:spcPts val="470"/>
              </a:spcBef>
              <a:buFont typeface="Times New Roman"/>
              <a:buChar char="■"/>
              <a:tabLst>
                <a:tab pos="355600" algn="l"/>
              </a:tabLst>
            </a:pPr>
            <a:r>
              <a:rPr sz="1500" b="1" spc="-40" dirty="0">
                <a:solidFill>
                  <a:srgbClr val="3A3B3D"/>
                </a:solidFill>
                <a:latin typeface="Lucida Sans"/>
                <a:cs typeface="Lucida Sans"/>
              </a:rPr>
              <a:t>Volunteer</a:t>
            </a:r>
            <a:r>
              <a:rPr sz="1500" b="1" spc="-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b="1" dirty="0">
                <a:solidFill>
                  <a:srgbClr val="3A3B3D"/>
                </a:solidFill>
                <a:latin typeface="Lucida Sans"/>
                <a:cs typeface="Lucida Sans"/>
              </a:rPr>
              <a:t>Core</a:t>
            </a:r>
            <a:r>
              <a:rPr sz="1500" b="1" spc="-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b="1" dirty="0">
                <a:solidFill>
                  <a:srgbClr val="3A3B3D"/>
                </a:solidFill>
                <a:latin typeface="Lucida Sans"/>
                <a:cs typeface="Lucida Sans"/>
              </a:rPr>
              <a:t>(Vol</a:t>
            </a:r>
            <a:r>
              <a:rPr sz="1500" b="1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b="1" dirty="0">
                <a:solidFill>
                  <a:srgbClr val="3A3B3D"/>
                </a:solidFill>
                <a:latin typeface="Lucida Sans"/>
                <a:cs typeface="Lucida Sans"/>
              </a:rPr>
              <a:t>Core)</a:t>
            </a:r>
            <a:r>
              <a:rPr sz="1500" b="1" spc="-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–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50" dirty="0">
                <a:solidFill>
                  <a:srgbClr val="3A3B3D"/>
                </a:solidFill>
                <a:latin typeface="Lucida Sans"/>
                <a:cs typeface="Lucida Sans"/>
              </a:rPr>
              <a:t>a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common</a:t>
            </a:r>
            <a:r>
              <a:rPr sz="15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set</a:t>
            </a:r>
            <a:r>
              <a:rPr sz="15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500" spc="-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requirements</a:t>
            </a:r>
            <a:r>
              <a:rPr sz="15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all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students</a:t>
            </a:r>
            <a:r>
              <a:rPr sz="1500" spc="-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15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00" spc="-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university</a:t>
            </a:r>
            <a:r>
              <a:rPr sz="15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must</a:t>
            </a:r>
            <a:r>
              <a:rPr sz="1500" spc="-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meet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500" spc="-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earn</a:t>
            </a:r>
            <a:r>
              <a:rPr sz="1500" spc="-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an</a:t>
            </a:r>
            <a:r>
              <a:rPr sz="15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undergraduate</a:t>
            </a:r>
            <a:r>
              <a:rPr sz="15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degree.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See</a:t>
            </a:r>
            <a:r>
              <a:rPr sz="150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Undergraduate</a:t>
            </a:r>
            <a:r>
              <a:rPr sz="15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Catalog</a:t>
            </a:r>
            <a:r>
              <a:rPr sz="15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50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50" dirty="0">
                <a:solidFill>
                  <a:srgbClr val="3A3B3D"/>
                </a:solidFill>
                <a:latin typeface="Lucida Sans"/>
                <a:cs typeface="Lucida Sans"/>
              </a:rPr>
              <a:t>a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full</a:t>
            </a:r>
            <a:r>
              <a:rPr sz="1500" spc="-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description</a:t>
            </a:r>
            <a:r>
              <a:rPr sz="1500" spc="-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5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20" dirty="0">
                <a:solidFill>
                  <a:srgbClr val="3A3B3D"/>
                </a:solidFill>
                <a:latin typeface="Lucida Sans"/>
                <a:cs typeface="Lucida Sans"/>
              </a:rPr>
              <a:t>these </a:t>
            </a:r>
            <a:r>
              <a:rPr sz="1500" spc="-10" dirty="0">
                <a:solidFill>
                  <a:srgbClr val="3A3B3D"/>
                </a:solidFill>
                <a:latin typeface="Lucida Sans"/>
                <a:cs typeface="Lucida Sans"/>
              </a:rPr>
              <a:t>requirements.</a:t>
            </a:r>
            <a:endParaRPr sz="15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500">
              <a:latin typeface="Lucida Sans"/>
              <a:cs typeface="Lucida Sans"/>
            </a:endParaRPr>
          </a:p>
          <a:p>
            <a:pPr marL="350520" marR="297815" indent="-286385">
              <a:lnSpc>
                <a:spcPct val="100899"/>
              </a:lnSpc>
            </a:pPr>
            <a:r>
              <a:rPr sz="1500" dirty="0">
                <a:solidFill>
                  <a:srgbClr val="333333"/>
                </a:solidFill>
                <a:latin typeface="Wingdings"/>
                <a:cs typeface="Wingdings"/>
              </a:rPr>
              <a:t></a:t>
            </a:r>
            <a:r>
              <a:rPr sz="1500" spc="90" dirty="0">
                <a:solidFill>
                  <a:srgbClr val="333333"/>
                </a:solidFill>
                <a:latin typeface="Times New Roman"/>
                <a:cs typeface="Times New Roman"/>
              </a:rPr>
              <a:t>  </a:t>
            </a:r>
            <a:r>
              <a:rPr sz="1500" b="1" spc="-20" dirty="0">
                <a:solidFill>
                  <a:srgbClr val="333333"/>
                </a:solidFill>
                <a:latin typeface="Lucida Sans"/>
                <a:cs typeface="Lucida Sans"/>
              </a:rPr>
              <a:t>Course</a:t>
            </a:r>
            <a:r>
              <a:rPr sz="1500" b="1" spc="-8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b="1" dirty="0">
                <a:solidFill>
                  <a:srgbClr val="3A3B3D"/>
                </a:solidFill>
                <a:latin typeface="Lucida Sans"/>
                <a:cs typeface="Lucida Sans"/>
              </a:rPr>
              <a:t>Number</a:t>
            </a:r>
            <a:r>
              <a:rPr sz="1500" b="1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–</a:t>
            </a:r>
            <a:r>
              <a:rPr sz="1500" spc="-2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The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 three-digit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number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that</a:t>
            </a:r>
            <a:r>
              <a:rPr sz="1500" spc="-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identifies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a</a:t>
            </a:r>
            <a:r>
              <a:rPr sz="1500" spc="-2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specific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course,</a:t>
            </a:r>
            <a:r>
              <a:rPr sz="1500" spc="-4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such</a:t>
            </a:r>
            <a:r>
              <a:rPr sz="1500" spc="-3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as</a:t>
            </a:r>
            <a:r>
              <a:rPr sz="1500" spc="-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185" dirty="0">
                <a:solidFill>
                  <a:srgbClr val="333333"/>
                </a:solidFill>
                <a:latin typeface="Lucida Sans"/>
                <a:cs typeface="Lucida Sans"/>
              </a:rPr>
              <a:t>101</a:t>
            </a:r>
            <a:r>
              <a:rPr sz="1500" spc="-24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in</a:t>
            </a:r>
            <a:r>
              <a:rPr sz="1500" spc="-4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65" dirty="0">
                <a:latin typeface="Lucida Sans"/>
                <a:cs typeface="Lucida Sans"/>
              </a:rPr>
              <a:t>ENGL</a:t>
            </a:r>
            <a:r>
              <a:rPr sz="1500" spc="100" dirty="0">
                <a:latin typeface="Lucida Sans"/>
                <a:cs typeface="Lucida Sans"/>
              </a:rPr>
              <a:t> </a:t>
            </a:r>
            <a:r>
              <a:rPr sz="1500" spc="-20" dirty="0">
                <a:latin typeface="Lucida Sans"/>
                <a:cs typeface="Lucida Sans"/>
              </a:rPr>
              <a:t>101</a:t>
            </a:r>
            <a:r>
              <a:rPr sz="1500" spc="-20" dirty="0">
                <a:solidFill>
                  <a:srgbClr val="333333"/>
                </a:solidFill>
                <a:latin typeface="Lucida Sans"/>
                <a:cs typeface="Lucida Sans"/>
              </a:rPr>
              <a:t>.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Courses</a:t>
            </a:r>
            <a:r>
              <a:rPr sz="1500" spc="-2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at</a:t>
            </a:r>
            <a:r>
              <a:rPr sz="1500" spc="1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35" dirty="0">
                <a:solidFill>
                  <a:srgbClr val="333333"/>
                </a:solidFill>
                <a:latin typeface="Lucida Sans"/>
                <a:cs typeface="Lucida Sans"/>
              </a:rPr>
              <a:t>100</a:t>
            </a:r>
            <a:r>
              <a:rPr sz="1500" spc="-6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and</a:t>
            </a:r>
            <a:r>
              <a:rPr sz="1500" spc="1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200</a:t>
            </a:r>
            <a:r>
              <a:rPr sz="1500" spc="3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level</a:t>
            </a:r>
            <a:r>
              <a:rPr sz="1500" spc="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33333"/>
                </a:solidFill>
                <a:latin typeface="Lucida Sans"/>
                <a:cs typeface="Lucida Sans"/>
              </a:rPr>
              <a:t>are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best</a:t>
            </a:r>
            <a:r>
              <a:rPr sz="1500" spc="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for</a:t>
            </a:r>
            <a:r>
              <a:rPr sz="1500" spc="3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first</a:t>
            </a:r>
            <a:r>
              <a:rPr sz="1500" spc="-3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year</a:t>
            </a:r>
            <a:r>
              <a:rPr sz="1500" spc="-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students.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Courses at</a:t>
            </a:r>
            <a:r>
              <a:rPr sz="1500" spc="3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300</a:t>
            </a:r>
            <a:r>
              <a:rPr sz="1500" spc="8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and</a:t>
            </a:r>
            <a:r>
              <a:rPr sz="1500" spc="2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55" dirty="0">
                <a:solidFill>
                  <a:srgbClr val="333333"/>
                </a:solidFill>
                <a:latin typeface="Lucida Sans"/>
                <a:cs typeface="Lucida Sans"/>
              </a:rPr>
              <a:t>400</a:t>
            </a:r>
            <a:r>
              <a:rPr sz="1500" spc="8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level</a:t>
            </a:r>
            <a:r>
              <a:rPr sz="1500" spc="3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25" dirty="0">
                <a:solidFill>
                  <a:srgbClr val="333333"/>
                </a:solidFill>
                <a:latin typeface="Lucida Sans"/>
                <a:cs typeface="Lucida Sans"/>
              </a:rPr>
              <a:t>are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best</a:t>
            </a:r>
            <a:r>
              <a:rPr sz="1500" spc="9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for</a:t>
            </a:r>
            <a:r>
              <a:rPr sz="1500" spc="105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upper-</a:t>
            </a:r>
            <a:r>
              <a:rPr sz="1500" dirty="0">
                <a:solidFill>
                  <a:srgbClr val="333333"/>
                </a:solidFill>
                <a:latin typeface="Lucida Sans"/>
                <a:cs typeface="Lucida Sans"/>
              </a:rPr>
              <a:t>class</a:t>
            </a:r>
            <a:r>
              <a:rPr sz="1500" spc="50" dirty="0">
                <a:solidFill>
                  <a:srgbClr val="333333"/>
                </a:solidFill>
                <a:latin typeface="Lucida Sans"/>
                <a:cs typeface="Lucida Sans"/>
              </a:rPr>
              <a:t> </a:t>
            </a:r>
            <a:r>
              <a:rPr sz="1500" spc="-10" dirty="0">
                <a:solidFill>
                  <a:srgbClr val="333333"/>
                </a:solidFill>
                <a:latin typeface="Lucida Sans"/>
                <a:cs typeface="Lucida Sans"/>
              </a:rPr>
              <a:t>students.</a:t>
            </a:r>
            <a:endParaRPr sz="15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64666" y="252805"/>
            <a:ext cx="65328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Abbreviations</a:t>
            </a:r>
            <a:r>
              <a:rPr sz="4400" spc="-225" dirty="0"/>
              <a:t> </a:t>
            </a:r>
            <a:r>
              <a:rPr sz="4400" dirty="0"/>
              <a:t>to</a:t>
            </a:r>
            <a:r>
              <a:rPr sz="4400" spc="-240" dirty="0"/>
              <a:t> </a:t>
            </a:r>
            <a:r>
              <a:rPr sz="4400" spc="-20" dirty="0"/>
              <a:t>Know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55600" marR="906780" indent="-343535">
              <a:lnSpc>
                <a:spcPts val="2090"/>
              </a:lnSpc>
              <a:spcBef>
                <a:spcPts val="229"/>
              </a:spcBef>
              <a:buFont typeface="Times New Roman"/>
              <a:buChar char="■"/>
              <a:tabLst>
                <a:tab pos="355600" algn="l"/>
              </a:tabLst>
            </a:pPr>
            <a:r>
              <a:rPr dirty="0"/>
              <a:t>Advanced</a:t>
            </a:r>
            <a:r>
              <a:rPr spc="280" dirty="0"/>
              <a:t> </a:t>
            </a:r>
            <a:r>
              <a:rPr spc="-10" dirty="0"/>
              <a:t>Placement </a:t>
            </a:r>
            <a:r>
              <a:rPr dirty="0"/>
              <a:t>credit</a:t>
            </a:r>
            <a:r>
              <a:rPr spc="50" dirty="0"/>
              <a:t> </a:t>
            </a:r>
            <a:r>
              <a:rPr dirty="0"/>
              <a:t>earned</a:t>
            </a:r>
            <a:r>
              <a:rPr spc="30" dirty="0"/>
              <a:t> </a:t>
            </a:r>
            <a:r>
              <a:rPr spc="-20" dirty="0"/>
              <a:t>from exams</a:t>
            </a:r>
            <a:r>
              <a:rPr spc="-114" dirty="0"/>
              <a:t> </a:t>
            </a:r>
            <a:r>
              <a:rPr spc="90" dirty="0"/>
              <a:t>(AP)</a:t>
            </a:r>
          </a:p>
          <a:p>
            <a:pPr marL="355600" marR="5080" indent="-343535">
              <a:lnSpc>
                <a:spcPct val="101899"/>
              </a:lnSpc>
              <a:spcBef>
                <a:spcPts val="1000"/>
              </a:spcBef>
              <a:buFont typeface="Times New Roman"/>
              <a:buChar char="■"/>
              <a:tabLst>
                <a:tab pos="355600" algn="l"/>
              </a:tabLst>
            </a:pPr>
            <a:r>
              <a:rPr dirty="0"/>
              <a:t>Dual</a:t>
            </a:r>
            <a:r>
              <a:rPr spc="-20" dirty="0"/>
              <a:t> </a:t>
            </a:r>
            <a:r>
              <a:rPr dirty="0"/>
              <a:t>Enrollment</a:t>
            </a:r>
            <a:r>
              <a:rPr spc="-40" dirty="0"/>
              <a:t> </a:t>
            </a:r>
            <a:r>
              <a:rPr spc="-20" dirty="0"/>
              <a:t>(DE)—</a:t>
            </a:r>
            <a:r>
              <a:rPr dirty="0"/>
              <a:t>collegecredit</a:t>
            </a:r>
            <a:r>
              <a:rPr spc="40" dirty="0"/>
              <a:t> </a:t>
            </a:r>
            <a:r>
              <a:rPr dirty="0"/>
              <a:t>earned</a:t>
            </a:r>
            <a:r>
              <a:rPr spc="65" dirty="0"/>
              <a:t> </a:t>
            </a:r>
            <a:r>
              <a:rPr dirty="0"/>
              <a:t>while</a:t>
            </a:r>
            <a:r>
              <a:rPr spc="35" dirty="0"/>
              <a:t> </a:t>
            </a:r>
            <a:r>
              <a:rPr spc="-25" dirty="0"/>
              <a:t>in </a:t>
            </a:r>
            <a:r>
              <a:rPr spc="-10" dirty="0"/>
              <a:t>high</a:t>
            </a:r>
            <a:r>
              <a:rPr spc="-114" dirty="0"/>
              <a:t> </a:t>
            </a:r>
            <a:r>
              <a:rPr spc="-10" dirty="0"/>
              <a:t>school</a:t>
            </a:r>
          </a:p>
          <a:p>
            <a:pPr>
              <a:lnSpc>
                <a:spcPct val="100000"/>
              </a:lnSpc>
              <a:spcBef>
                <a:spcPts val="465"/>
              </a:spcBef>
              <a:buClr>
                <a:srgbClr val="3A3B3D"/>
              </a:buClr>
              <a:buFont typeface="Times New Roman"/>
              <a:buChar char="■"/>
            </a:pPr>
            <a:endParaRPr spc="-10" dirty="0"/>
          </a:p>
          <a:p>
            <a:pPr marL="355600" marR="594360" indent="-343535">
              <a:lnSpc>
                <a:spcPts val="2090"/>
              </a:lnSpc>
              <a:spcBef>
                <a:spcPts val="5"/>
              </a:spcBef>
              <a:buFont typeface="Times New Roman"/>
              <a:buChar char="■"/>
              <a:tabLst>
                <a:tab pos="355600" algn="l"/>
                <a:tab pos="1308100" algn="l"/>
              </a:tabLst>
            </a:pPr>
            <a:r>
              <a:rPr dirty="0"/>
              <a:t>Degree</a:t>
            </a:r>
            <a:r>
              <a:rPr spc="5" dirty="0"/>
              <a:t> </a:t>
            </a:r>
            <a:r>
              <a:rPr dirty="0"/>
              <a:t>Audit</a:t>
            </a:r>
            <a:r>
              <a:rPr spc="110" dirty="0"/>
              <a:t> </a:t>
            </a:r>
            <a:r>
              <a:rPr spc="-10" dirty="0"/>
              <a:t>Reporting System</a:t>
            </a:r>
            <a:r>
              <a:rPr dirty="0"/>
              <a:t>	</a:t>
            </a:r>
            <a:r>
              <a:rPr spc="80" dirty="0"/>
              <a:t>(DARS)</a:t>
            </a:r>
          </a:p>
          <a:p>
            <a:pPr marL="355600" marR="1052195" indent="-343535">
              <a:lnSpc>
                <a:spcPct val="100000"/>
              </a:lnSpc>
              <a:spcBef>
                <a:spcPts val="960"/>
              </a:spcBef>
              <a:buFont typeface="Times New Roman"/>
              <a:buChar char="■"/>
              <a:tabLst>
                <a:tab pos="355600" algn="l"/>
              </a:tabLst>
            </a:pPr>
            <a:r>
              <a:rPr dirty="0"/>
              <a:t>Course</a:t>
            </a:r>
            <a:r>
              <a:rPr spc="-35" dirty="0"/>
              <a:t> </a:t>
            </a:r>
            <a:r>
              <a:rPr spc="-10" dirty="0"/>
              <a:t>Registration </a:t>
            </a:r>
            <a:r>
              <a:rPr dirty="0"/>
              <a:t>Number</a:t>
            </a:r>
            <a:r>
              <a:rPr spc="110" dirty="0"/>
              <a:t> </a:t>
            </a:r>
            <a:r>
              <a:rPr spc="85" dirty="0"/>
              <a:t>(CRN)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28590" y="922908"/>
            <a:ext cx="4193540" cy="264795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355600" indent="-342265" algn="just">
              <a:lnSpc>
                <a:spcPct val="100000"/>
              </a:lnSpc>
              <a:spcBef>
                <a:spcPts val="1260"/>
              </a:spcBef>
              <a:buFont typeface="Times New Roman"/>
              <a:buChar char="■"/>
              <a:tabLst>
                <a:tab pos="355600" algn="l"/>
              </a:tabLst>
            </a:pP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Engineering</a:t>
            </a:r>
            <a:r>
              <a:rPr sz="18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Fundamentals</a:t>
            </a:r>
            <a:r>
              <a:rPr sz="180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95" dirty="0">
                <a:solidFill>
                  <a:srgbClr val="3A3B3D"/>
                </a:solidFill>
                <a:latin typeface="Lucida Sans"/>
                <a:cs typeface="Lucida Sans"/>
              </a:rPr>
              <a:t>(EF)</a:t>
            </a:r>
            <a:endParaRPr sz="1800">
              <a:latin typeface="Lucida Sans"/>
              <a:cs typeface="Lucida Sans"/>
            </a:endParaRPr>
          </a:p>
          <a:p>
            <a:pPr marL="356235" indent="-342900" algn="just">
              <a:lnSpc>
                <a:spcPct val="100000"/>
              </a:lnSpc>
              <a:spcBef>
                <a:spcPts val="1160"/>
              </a:spcBef>
              <a:buFont typeface="Times New Roman"/>
              <a:buChar char="■"/>
              <a:tabLst>
                <a:tab pos="356235" algn="l"/>
              </a:tabLst>
            </a:pP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International</a:t>
            </a:r>
            <a:r>
              <a:rPr sz="1800" spc="3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Baccalaureate</a:t>
            </a:r>
            <a:r>
              <a:rPr sz="1800" spc="3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credit</a:t>
            </a:r>
            <a:endParaRPr sz="1800">
              <a:latin typeface="Lucida Sans"/>
              <a:cs typeface="Lucida Sans"/>
            </a:endParaRPr>
          </a:p>
          <a:p>
            <a:pPr marL="35623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earned</a:t>
            </a:r>
            <a:r>
              <a:rPr sz="18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from</a:t>
            </a:r>
            <a:r>
              <a:rPr sz="1800" spc="-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exams</a:t>
            </a:r>
            <a:r>
              <a:rPr sz="18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65" dirty="0">
                <a:solidFill>
                  <a:srgbClr val="3A3B3D"/>
                </a:solidFill>
                <a:latin typeface="Lucida Sans"/>
                <a:cs typeface="Lucida Sans"/>
              </a:rPr>
              <a:t>(IB)</a:t>
            </a:r>
            <a:endParaRPr sz="1800">
              <a:latin typeface="Lucida Sans"/>
              <a:cs typeface="Lucida Sans"/>
            </a:endParaRPr>
          </a:p>
          <a:p>
            <a:pPr marL="355600" indent="-342265" algn="just">
              <a:lnSpc>
                <a:spcPct val="100000"/>
              </a:lnSpc>
              <a:spcBef>
                <a:spcPts val="2100"/>
              </a:spcBef>
              <a:buFont typeface="Times New Roman"/>
              <a:buChar char="■"/>
              <a:tabLst>
                <a:tab pos="355600" algn="l"/>
              </a:tabLst>
            </a:pP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Grade</a:t>
            </a:r>
            <a:r>
              <a:rPr sz="1800" spc="1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Point</a:t>
            </a:r>
            <a:r>
              <a:rPr sz="180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Average</a:t>
            </a:r>
            <a:r>
              <a:rPr sz="18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65" dirty="0">
                <a:solidFill>
                  <a:srgbClr val="3A3B3D"/>
                </a:solidFill>
                <a:latin typeface="Lucida Sans"/>
                <a:cs typeface="Lucida Sans"/>
              </a:rPr>
              <a:t>(GPA)</a:t>
            </a:r>
            <a:endParaRPr sz="1800">
              <a:latin typeface="Lucida Sans"/>
              <a:cs typeface="Lucida Sans"/>
            </a:endParaRPr>
          </a:p>
          <a:p>
            <a:pPr marL="354330" marR="5080" indent="-342265" algn="just">
              <a:lnSpc>
                <a:spcPct val="103600"/>
              </a:lnSpc>
              <a:spcBef>
                <a:spcPts val="870"/>
              </a:spcBef>
              <a:buFont typeface="Times New Roman"/>
              <a:buChar char="■"/>
              <a:tabLst>
                <a:tab pos="356235" algn="l"/>
              </a:tabLst>
            </a:pP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FA,</a:t>
            </a:r>
            <a:r>
              <a:rPr sz="1800" spc="-20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SP,</a:t>
            </a:r>
            <a:r>
              <a:rPr sz="1800" spc="4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SU</a:t>
            </a:r>
            <a:r>
              <a:rPr sz="1800" spc="30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–</a:t>
            </a:r>
            <a:r>
              <a:rPr sz="1800" spc="4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refers</a:t>
            </a:r>
            <a:r>
              <a:rPr sz="1800" spc="48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800" spc="4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-65" dirty="0">
                <a:solidFill>
                  <a:srgbClr val="3A3B3D"/>
                </a:solidFill>
                <a:latin typeface="Lucida Sans"/>
                <a:cs typeface="Lucida Sans"/>
              </a:rPr>
              <a:t>semesters 	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when</a:t>
            </a:r>
            <a:r>
              <a:rPr sz="1800" spc="165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800" spc="190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800" spc="200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is</a:t>
            </a:r>
            <a:r>
              <a:rPr sz="1800" spc="195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taught</a:t>
            </a:r>
            <a:r>
              <a:rPr sz="1800" spc="180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(fall, 	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spring,</a:t>
            </a:r>
            <a:r>
              <a:rPr sz="1800" spc="3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summer)</a:t>
            </a:r>
            <a:endParaRPr sz="18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50" spc="-80" dirty="0"/>
              <a:t>Requirements</a:t>
            </a:r>
            <a:r>
              <a:rPr sz="4050" spc="-315" dirty="0"/>
              <a:t> </a:t>
            </a:r>
            <a:r>
              <a:rPr sz="4050" spc="-20" dirty="0"/>
              <a:t>for</a:t>
            </a:r>
            <a:r>
              <a:rPr sz="4050" spc="-229" dirty="0"/>
              <a:t> </a:t>
            </a:r>
            <a:r>
              <a:rPr sz="4050" spc="-100" dirty="0"/>
              <a:t>Your</a:t>
            </a:r>
            <a:r>
              <a:rPr sz="4050" spc="-495" dirty="0"/>
              <a:t> </a:t>
            </a:r>
            <a:r>
              <a:rPr sz="4050" spc="-10" dirty="0"/>
              <a:t>Degree</a:t>
            </a:r>
            <a:endParaRPr sz="4050"/>
          </a:p>
        </p:txBody>
      </p:sp>
      <p:sp>
        <p:nvSpPr>
          <p:cNvPr id="3" name="object 3"/>
          <p:cNvSpPr/>
          <p:nvPr/>
        </p:nvSpPr>
        <p:spPr>
          <a:xfrm>
            <a:off x="3300984" y="1894450"/>
            <a:ext cx="45720" cy="9525"/>
          </a:xfrm>
          <a:custGeom>
            <a:avLst/>
            <a:gdLst/>
            <a:ahLst/>
            <a:cxnLst/>
            <a:rect l="l" t="t" r="r" b="b"/>
            <a:pathLst>
              <a:path w="45720" h="9525">
                <a:moveTo>
                  <a:pt x="45720" y="0"/>
                </a:moveTo>
                <a:lnTo>
                  <a:pt x="0" y="0"/>
                </a:lnTo>
                <a:lnTo>
                  <a:pt x="0" y="9152"/>
                </a:lnTo>
                <a:lnTo>
                  <a:pt x="45720" y="9152"/>
                </a:lnTo>
                <a:lnTo>
                  <a:pt x="45720" y="0"/>
                </a:lnTo>
                <a:close/>
              </a:path>
            </a:pathLst>
          </a:custGeom>
          <a:solidFill>
            <a:srgbClr val="3A3B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2061" y="1038968"/>
            <a:ext cx="8074659" cy="341376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40"/>
              </a:spcBef>
              <a:buFont typeface="Times New Roman"/>
              <a:buChar char="■"/>
              <a:tabLst>
                <a:tab pos="355600" algn="l"/>
              </a:tabLst>
            </a:pP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Volunteer</a:t>
            </a:r>
            <a:r>
              <a:rPr sz="1300" spc="-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Core</a:t>
            </a:r>
            <a:r>
              <a:rPr sz="1300" spc="-2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25" dirty="0">
                <a:solidFill>
                  <a:srgbClr val="3A3B3D"/>
                </a:solidFill>
                <a:latin typeface="Lucida Sans"/>
                <a:cs typeface="Lucida Sans"/>
              </a:rPr>
              <a:t>Requirements</a:t>
            </a:r>
            <a:r>
              <a:rPr sz="1300" spc="-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(</a:t>
            </a:r>
            <a:r>
              <a:rPr sz="1050" spc="-21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The</a:t>
            </a:r>
            <a:r>
              <a:rPr sz="1050" spc="11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E36C09"/>
                </a:solidFill>
                <a:latin typeface="Lucida Sans"/>
                <a:cs typeface="Lucida Sans"/>
              </a:rPr>
              <a:t>Upcoming</a:t>
            </a:r>
            <a:r>
              <a:rPr sz="1050" spc="-7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Undergraduate</a:t>
            </a:r>
            <a:r>
              <a:rPr sz="1050" spc="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Catalog</a:t>
            </a:r>
            <a:r>
              <a:rPr sz="1050" spc="-2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Year</a:t>
            </a:r>
            <a:r>
              <a:rPr sz="1050" spc="1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will be</a:t>
            </a:r>
            <a:r>
              <a:rPr sz="1050" spc="2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available</a:t>
            </a:r>
            <a:r>
              <a:rPr sz="1050" spc="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online</a:t>
            </a:r>
            <a:r>
              <a:rPr sz="1050" spc="-4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in</a:t>
            </a:r>
            <a:r>
              <a:rPr sz="1050" spc="-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E36C09"/>
                </a:solidFill>
                <a:latin typeface="Lucida Sans"/>
                <a:cs typeface="Lucida Sans"/>
              </a:rPr>
              <a:t>early</a:t>
            </a:r>
            <a:r>
              <a:rPr sz="1050" spc="-10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E36C09"/>
                </a:solidFill>
                <a:latin typeface="Lucida Sans"/>
                <a:cs typeface="Lucida Sans"/>
              </a:rPr>
              <a:t>May)</a:t>
            </a:r>
            <a:endParaRPr sz="1050">
              <a:latin typeface="Lucida Sans"/>
              <a:cs typeface="Lucida Sans"/>
            </a:endParaRPr>
          </a:p>
          <a:p>
            <a:pPr marL="756285" lvl="1" indent="-286385">
              <a:lnSpc>
                <a:spcPct val="100000"/>
              </a:lnSpc>
              <a:spcBef>
                <a:spcPts val="570"/>
              </a:spcBef>
              <a:buFont typeface="Wingdings"/>
              <a:buChar char=""/>
              <a:tabLst>
                <a:tab pos="75628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See</a:t>
            </a:r>
            <a:r>
              <a:rPr sz="10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‘terms</a:t>
            </a:r>
            <a:r>
              <a:rPr sz="105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05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know’</a:t>
            </a:r>
            <a:r>
              <a:rPr sz="105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10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05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next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screen</a:t>
            </a:r>
            <a:endParaRPr sz="1050">
              <a:latin typeface="Lucida Sans"/>
              <a:cs typeface="Lucida Sans"/>
            </a:endParaRPr>
          </a:p>
          <a:p>
            <a:pPr marL="756285" lvl="1" indent="-286385">
              <a:lnSpc>
                <a:spcPct val="100000"/>
              </a:lnSpc>
              <a:spcBef>
                <a:spcPts val="615"/>
              </a:spcBef>
              <a:buFont typeface="Wingdings"/>
              <a:buChar char=""/>
              <a:tabLst>
                <a:tab pos="75628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Required</a:t>
            </a:r>
            <a:r>
              <a:rPr sz="1050" spc="1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by</a:t>
            </a:r>
            <a:r>
              <a:rPr sz="1050" spc="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05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University</a:t>
            </a:r>
            <a:r>
              <a:rPr sz="105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0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Tennessee</a:t>
            </a:r>
            <a:r>
              <a:rPr sz="10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0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all</a:t>
            </a:r>
            <a:r>
              <a:rPr sz="105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students</a:t>
            </a:r>
            <a:endParaRPr sz="1050">
              <a:latin typeface="Lucida Sans"/>
              <a:cs typeface="Lucida Sans"/>
            </a:endParaRPr>
          </a:p>
          <a:p>
            <a:pPr marL="756285" lvl="1" indent="-286385">
              <a:lnSpc>
                <a:spcPct val="100000"/>
              </a:lnSpc>
              <a:spcBef>
                <a:spcPts val="760"/>
              </a:spcBef>
              <a:buFont typeface="Wingdings"/>
              <a:buChar char=""/>
              <a:tabLst>
                <a:tab pos="75628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Review</a:t>
            </a:r>
            <a:r>
              <a:rPr sz="10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1050" spc="1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2"/>
              </a:rPr>
              <a:t>https://catalog.utk.edu/</a:t>
            </a:r>
            <a:r>
              <a:rPr sz="1050" u="none" spc="220" dirty="0">
                <a:solidFill>
                  <a:srgbClr val="0000FF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050" u="none" spc="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choose</a:t>
            </a:r>
            <a:r>
              <a:rPr sz="1050" u="none" spc="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‘Volunteer</a:t>
            </a:r>
            <a:r>
              <a:rPr sz="1050" u="none" spc="2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Core</a:t>
            </a:r>
            <a:r>
              <a:rPr sz="1050" u="none" spc="2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Requirements’</a:t>
            </a:r>
            <a:r>
              <a:rPr sz="1050" u="none" spc="25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from</a:t>
            </a:r>
            <a:r>
              <a:rPr sz="1050" u="none" spc="2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050" u="none" spc="2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navigation</a:t>
            </a:r>
            <a:r>
              <a:rPr sz="1050" u="none" spc="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spc="-25" dirty="0">
                <a:solidFill>
                  <a:srgbClr val="3A3B3D"/>
                </a:solidFill>
                <a:latin typeface="Lucida Sans"/>
                <a:cs typeface="Lucida Sans"/>
              </a:rPr>
              <a:t>bar</a:t>
            </a:r>
            <a:endParaRPr sz="1050">
              <a:latin typeface="Lucida Sans"/>
              <a:cs typeface="Lucida Sans"/>
            </a:endParaRPr>
          </a:p>
          <a:p>
            <a:pPr marL="355600" indent="-342900">
              <a:lnSpc>
                <a:spcPct val="100000"/>
              </a:lnSpc>
              <a:spcBef>
                <a:spcPts val="1040"/>
              </a:spcBef>
              <a:buFont typeface="Times New Roman"/>
              <a:buChar char="■"/>
              <a:tabLst>
                <a:tab pos="355600" algn="l"/>
              </a:tabLst>
            </a:pP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Major</a:t>
            </a:r>
            <a:r>
              <a:rPr sz="1300" spc="-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00" spc="-50" dirty="0">
                <a:solidFill>
                  <a:srgbClr val="3A3B3D"/>
                </a:solidFill>
                <a:latin typeface="Calibri"/>
                <a:cs typeface="Calibri"/>
              </a:rPr>
              <a:t>Requirements</a:t>
            </a:r>
            <a:r>
              <a:rPr sz="1500" spc="-100" dirty="0">
                <a:solidFill>
                  <a:srgbClr val="3A3B3D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(</a:t>
            </a:r>
            <a:r>
              <a:rPr sz="1050" spc="-21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The</a:t>
            </a:r>
            <a:r>
              <a:rPr sz="1050" spc="1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E36C09"/>
                </a:solidFill>
                <a:latin typeface="Lucida Sans"/>
                <a:cs typeface="Lucida Sans"/>
              </a:rPr>
              <a:t>Upcoming</a:t>
            </a:r>
            <a:r>
              <a:rPr sz="1050" spc="-3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Undergraduate</a:t>
            </a:r>
            <a:r>
              <a:rPr sz="1050" spc="1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Catalog</a:t>
            </a:r>
            <a:r>
              <a:rPr sz="1050" spc="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Year</a:t>
            </a:r>
            <a:r>
              <a:rPr sz="1050" spc="2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will</a:t>
            </a:r>
            <a:r>
              <a:rPr sz="1050" spc="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be</a:t>
            </a:r>
            <a:r>
              <a:rPr sz="1050" spc="1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available </a:t>
            </a:r>
            <a:r>
              <a:rPr sz="1050" spc="-10" dirty="0">
                <a:solidFill>
                  <a:srgbClr val="E36C09"/>
                </a:solidFill>
                <a:latin typeface="Lucida Sans"/>
                <a:cs typeface="Lucida Sans"/>
              </a:rPr>
              <a:t>online</a:t>
            </a:r>
            <a:r>
              <a:rPr sz="1050" spc="-7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E36C09"/>
                </a:solidFill>
                <a:latin typeface="Lucida Sans"/>
                <a:cs typeface="Lucida Sans"/>
              </a:rPr>
              <a:t>in</a:t>
            </a:r>
            <a:r>
              <a:rPr sz="1050" spc="10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E36C09"/>
                </a:solidFill>
                <a:latin typeface="Lucida Sans"/>
                <a:cs typeface="Lucida Sans"/>
              </a:rPr>
              <a:t>early</a:t>
            </a:r>
            <a:r>
              <a:rPr sz="1050" spc="-95" dirty="0">
                <a:solidFill>
                  <a:srgbClr val="E36C09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E36C09"/>
                </a:solidFill>
                <a:latin typeface="Lucida Sans"/>
                <a:cs typeface="Lucida Sans"/>
              </a:rPr>
              <a:t>May)</a:t>
            </a:r>
            <a:endParaRPr sz="1050">
              <a:latin typeface="Lucida Sans"/>
              <a:cs typeface="Lucida Sans"/>
            </a:endParaRPr>
          </a:p>
          <a:p>
            <a:pPr marL="756285" lvl="1" indent="-286385">
              <a:lnSpc>
                <a:spcPct val="100000"/>
              </a:lnSpc>
              <a:spcBef>
                <a:spcPts val="885"/>
              </a:spcBef>
              <a:buFont typeface="Wingdings"/>
              <a:buChar char=""/>
              <a:tabLst>
                <a:tab pos="75628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Required</a:t>
            </a:r>
            <a:r>
              <a:rPr sz="10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by</a:t>
            </a:r>
            <a:r>
              <a:rPr sz="105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0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individual</a:t>
            </a:r>
            <a:r>
              <a:rPr sz="10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engineering</a:t>
            </a:r>
            <a:r>
              <a:rPr sz="10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3A3B3D"/>
                </a:solidFill>
                <a:latin typeface="Lucida Sans"/>
                <a:cs typeface="Lucida Sans"/>
              </a:rPr>
              <a:t>major</a:t>
            </a:r>
            <a:endParaRPr sz="1050">
              <a:latin typeface="Lucida Sans"/>
              <a:cs typeface="Lucida Sans"/>
            </a:endParaRPr>
          </a:p>
          <a:p>
            <a:pPr marL="756285" lvl="1" indent="-286385">
              <a:lnSpc>
                <a:spcPct val="100000"/>
              </a:lnSpc>
              <a:spcBef>
                <a:spcPts val="615"/>
              </a:spcBef>
              <a:buFont typeface="Wingdings"/>
              <a:buChar char=""/>
              <a:tabLst>
                <a:tab pos="75628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Review</a:t>
            </a:r>
            <a:r>
              <a:rPr sz="1050" spc="1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10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"/>
              </a:rPr>
              <a:t>https://catalog.utk.edu/</a:t>
            </a:r>
            <a:r>
              <a:rPr sz="1050" u="none" dirty="0">
                <a:solidFill>
                  <a:srgbClr val="006C92"/>
                </a:solidFill>
                <a:latin typeface="Lucida Sans"/>
                <a:cs typeface="Lucida Sans"/>
              </a:rPr>
              <a:t>.</a:t>
            </a:r>
            <a:r>
              <a:rPr sz="1050" u="none" spc="114" dirty="0">
                <a:solidFill>
                  <a:srgbClr val="006C92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Choose</a:t>
            </a:r>
            <a:r>
              <a:rPr sz="1050" u="none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‘Majors</a:t>
            </a:r>
            <a:r>
              <a:rPr sz="1050" u="none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spc="80" dirty="0">
                <a:solidFill>
                  <a:srgbClr val="3A3B3D"/>
                </a:solidFill>
                <a:latin typeface="Lucida Sans"/>
                <a:cs typeface="Lucida Sans"/>
              </a:rPr>
              <a:t>A-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Z’</a:t>
            </a:r>
            <a:r>
              <a:rPr sz="1050" u="none" spc="2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from</a:t>
            </a:r>
            <a:r>
              <a:rPr sz="1050" u="none" spc="1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050" u="none" spc="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3A3B3D"/>
                </a:solidFill>
                <a:latin typeface="Lucida Sans"/>
                <a:cs typeface="Lucida Sans"/>
              </a:rPr>
              <a:t>navigation</a:t>
            </a:r>
            <a:r>
              <a:rPr sz="1050" u="none" spc="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u="none" spc="-25" dirty="0">
                <a:solidFill>
                  <a:srgbClr val="3A3B3D"/>
                </a:solidFill>
                <a:latin typeface="Lucida Sans"/>
                <a:cs typeface="Lucida Sans"/>
              </a:rPr>
              <a:t>bar</a:t>
            </a:r>
            <a:endParaRPr sz="1050">
              <a:latin typeface="Lucida Sans"/>
              <a:cs typeface="Lucida Sans"/>
            </a:endParaRPr>
          </a:p>
          <a:p>
            <a:pPr marL="756285" marR="924560" lvl="1" indent="-287655">
              <a:lnSpc>
                <a:spcPts val="1080"/>
              </a:lnSpc>
              <a:spcBef>
                <a:spcPts val="875"/>
              </a:spcBef>
              <a:buFont typeface="Wingdings"/>
              <a:buChar char=""/>
              <a:tabLst>
                <a:tab pos="75628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Options</a:t>
            </a:r>
            <a:r>
              <a:rPr sz="1050" spc="1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0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minors</a:t>
            </a:r>
            <a:r>
              <a:rPr sz="105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exist</a:t>
            </a:r>
            <a:r>
              <a:rPr sz="10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(and</a:t>
            </a:r>
            <a:r>
              <a:rPr sz="10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10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not</a:t>
            </a:r>
            <a:r>
              <a:rPr sz="10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required),</a:t>
            </a:r>
            <a:r>
              <a:rPr sz="105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but</a:t>
            </a:r>
            <a:r>
              <a:rPr sz="10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this</a:t>
            </a:r>
            <a:r>
              <a:rPr sz="10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topic</a:t>
            </a:r>
            <a:r>
              <a:rPr sz="105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is</a:t>
            </a:r>
            <a:r>
              <a:rPr sz="10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best</a:t>
            </a:r>
            <a:r>
              <a:rPr sz="10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addressed</a:t>
            </a:r>
            <a:r>
              <a:rPr sz="10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after</a:t>
            </a:r>
            <a:r>
              <a:rPr sz="10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05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3A3B3D"/>
                </a:solidFill>
                <a:latin typeface="Lucida Sans"/>
                <a:cs typeface="Lucida Sans"/>
              </a:rPr>
              <a:t>have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begun</a:t>
            </a:r>
            <a:r>
              <a:rPr sz="10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05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first</a:t>
            </a:r>
            <a:r>
              <a:rPr sz="10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semester</a:t>
            </a:r>
            <a:endParaRPr sz="105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050">
              <a:latin typeface="Lucida Sans"/>
              <a:cs typeface="Lucida Sans"/>
            </a:endParaRPr>
          </a:p>
          <a:p>
            <a:pPr marL="13970" marR="390525" indent="-1270">
              <a:lnSpc>
                <a:spcPts val="1300"/>
              </a:lnSpc>
            </a:pP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All</a:t>
            </a:r>
            <a:r>
              <a:rPr sz="1300" spc="-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requirements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13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specific</a:t>
            </a:r>
            <a:r>
              <a:rPr sz="1300" spc="-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3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3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catalog</a:t>
            </a:r>
            <a:r>
              <a:rPr sz="13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55" dirty="0">
                <a:solidFill>
                  <a:srgbClr val="3A3B3D"/>
                </a:solidFill>
                <a:latin typeface="Lucida Sans"/>
                <a:cs typeface="Lucida Sans"/>
              </a:rPr>
              <a:t>year,</a:t>
            </a:r>
            <a:r>
              <a:rPr sz="1300" spc="-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which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is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generally</a:t>
            </a:r>
            <a:r>
              <a:rPr sz="13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fall</a:t>
            </a:r>
            <a:r>
              <a:rPr sz="13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catalog</a:t>
            </a:r>
            <a:r>
              <a:rPr sz="13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3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year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3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began</a:t>
            </a:r>
            <a:r>
              <a:rPr sz="13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studying</a:t>
            </a:r>
            <a:r>
              <a:rPr sz="13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13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University</a:t>
            </a:r>
            <a:r>
              <a:rPr sz="13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3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Tennessee.</a:t>
            </a:r>
            <a:endParaRPr sz="1300">
              <a:latin typeface="Lucida Sans"/>
              <a:cs typeface="Lucida Sans"/>
            </a:endParaRPr>
          </a:p>
          <a:p>
            <a:pPr marL="12700" marR="5080" indent="-635" algn="just">
              <a:lnSpc>
                <a:spcPct val="76300"/>
              </a:lnSpc>
              <a:spcBef>
                <a:spcPts val="1335"/>
              </a:spcBef>
            </a:pP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300" spc="-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descriptions</a:t>
            </a:r>
            <a:r>
              <a:rPr sz="13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can</a:t>
            </a:r>
            <a:r>
              <a:rPr sz="13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13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found</a:t>
            </a:r>
            <a:r>
              <a:rPr sz="13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13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website</a:t>
            </a:r>
            <a:r>
              <a:rPr sz="13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listed</a:t>
            </a:r>
            <a:r>
              <a:rPr sz="130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above,</a:t>
            </a:r>
            <a:r>
              <a:rPr sz="13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from</a:t>
            </a:r>
            <a:r>
              <a:rPr sz="13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3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same</a:t>
            </a:r>
            <a:r>
              <a:rPr sz="13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navigation</a:t>
            </a:r>
            <a:r>
              <a:rPr sz="13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0" dirty="0">
                <a:solidFill>
                  <a:srgbClr val="3A3B3D"/>
                </a:solidFill>
                <a:latin typeface="Lucida Sans"/>
                <a:cs typeface="Lucida Sans"/>
              </a:rPr>
              <a:t>bar.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These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300" spc="3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descriptions</a:t>
            </a:r>
            <a:r>
              <a:rPr sz="13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include</a:t>
            </a:r>
            <a:r>
              <a:rPr sz="130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pre-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requisites</a:t>
            </a:r>
            <a:r>
              <a:rPr sz="13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or</a:t>
            </a:r>
            <a:r>
              <a:rPr sz="13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co-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requisites</a:t>
            </a:r>
            <a:r>
              <a:rPr sz="13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(see</a:t>
            </a:r>
            <a:r>
              <a:rPr sz="130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‘terms</a:t>
            </a:r>
            <a:r>
              <a:rPr sz="13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3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know’</a:t>
            </a:r>
            <a:r>
              <a:rPr sz="13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13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next</a:t>
            </a:r>
            <a:r>
              <a:rPr sz="13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screen)</a:t>
            </a:r>
            <a:r>
              <a:rPr sz="13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25" dirty="0">
                <a:solidFill>
                  <a:srgbClr val="3A3B3D"/>
                </a:solidFill>
                <a:latin typeface="Lucida Sans"/>
                <a:cs typeface="Lucida Sans"/>
              </a:rPr>
              <a:t>for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any</a:t>
            </a:r>
            <a:r>
              <a:rPr sz="13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dirty="0">
                <a:solidFill>
                  <a:srgbClr val="3A3B3D"/>
                </a:solidFill>
                <a:latin typeface="Lucida Sans"/>
                <a:cs typeface="Lucida Sans"/>
              </a:rPr>
              <a:t>given</a:t>
            </a:r>
            <a:r>
              <a:rPr sz="130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300" spc="-1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300" spc="-10" dirty="0">
                <a:solidFill>
                  <a:srgbClr val="3A3B3D"/>
                </a:solidFill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22604" y="23888"/>
            <a:ext cx="75520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Volunteer</a:t>
            </a:r>
            <a:r>
              <a:rPr sz="4400" spc="-235" dirty="0"/>
              <a:t> </a:t>
            </a:r>
            <a:r>
              <a:rPr sz="4400" dirty="0"/>
              <a:t>Core</a:t>
            </a:r>
            <a:r>
              <a:rPr sz="4400" spc="-229" dirty="0"/>
              <a:t> </a:t>
            </a:r>
            <a:r>
              <a:rPr sz="4400" spc="-10" dirty="0"/>
              <a:t>Categories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83959" y="762634"/>
            <a:ext cx="4556125" cy="3894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95070" algn="just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Lucida Sans"/>
                <a:cs typeface="Lucida Sans"/>
              </a:rPr>
              <a:t>First</a:t>
            </a:r>
            <a:r>
              <a:rPr sz="1800" spc="70" dirty="0">
                <a:latin typeface="Lucida Sans"/>
                <a:cs typeface="Lucida Sans"/>
              </a:rPr>
              <a:t> </a:t>
            </a:r>
            <a:r>
              <a:rPr sz="1800" spc="-15" dirty="0">
                <a:latin typeface="Lucida Sans"/>
                <a:cs typeface="Lucida Sans"/>
              </a:rPr>
              <a:t>Year</a:t>
            </a:r>
            <a:r>
              <a:rPr sz="1800" spc="114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Composition</a:t>
            </a:r>
            <a:r>
              <a:rPr sz="1800" spc="105" dirty="0">
                <a:latin typeface="Lucida Sans"/>
                <a:cs typeface="Lucida Sans"/>
              </a:rPr>
              <a:t> </a:t>
            </a:r>
            <a:r>
              <a:rPr sz="1800" spc="80" dirty="0">
                <a:latin typeface="Lucida Sans"/>
                <a:cs typeface="Lucida Sans"/>
              </a:rPr>
              <a:t>(FYC)</a:t>
            </a:r>
            <a:r>
              <a:rPr sz="1800" spc="-10" dirty="0">
                <a:latin typeface="Lucida Sans"/>
                <a:cs typeface="Lucida Sans"/>
              </a:rPr>
              <a:t> </a:t>
            </a:r>
            <a:r>
              <a:rPr sz="1800" spc="40" dirty="0">
                <a:latin typeface="Lucida Sans"/>
                <a:cs typeface="Lucida Sans"/>
              </a:rPr>
              <a:t>Written</a:t>
            </a:r>
            <a:r>
              <a:rPr sz="1800" spc="18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Communication</a:t>
            </a:r>
            <a:r>
              <a:rPr sz="1800" spc="10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(</a:t>
            </a:r>
            <a:r>
              <a:rPr sz="1800" spc="-365" dirty="0">
                <a:latin typeface="Lucida Sans"/>
                <a:cs typeface="Lucida Sans"/>
              </a:rPr>
              <a:t> </a:t>
            </a:r>
            <a:r>
              <a:rPr sz="1800" spc="90" dirty="0">
                <a:latin typeface="Lucida Sans"/>
                <a:cs typeface="Lucida Sans"/>
              </a:rPr>
              <a:t>WC)</a:t>
            </a:r>
            <a:r>
              <a:rPr sz="1800" spc="-1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Oral</a:t>
            </a:r>
            <a:r>
              <a:rPr sz="1800" spc="9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Communication</a:t>
            </a:r>
            <a:r>
              <a:rPr sz="1800" spc="135" dirty="0">
                <a:latin typeface="Lucida Sans"/>
                <a:cs typeface="Lucida Sans"/>
              </a:rPr>
              <a:t> </a:t>
            </a:r>
            <a:r>
              <a:rPr sz="1800" spc="80" dirty="0">
                <a:latin typeface="Lucida Sans"/>
                <a:cs typeface="Lucida Sans"/>
              </a:rPr>
              <a:t>(OC)</a:t>
            </a:r>
            <a:endParaRPr sz="1800">
              <a:latin typeface="Lucida Sans"/>
              <a:cs typeface="Lucida Sans"/>
            </a:endParaRPr>
          </a:p>
          <a:p>
            <a:pPr marL="12700" marR="480695">
              <a:lnSpc>
                <a:spcPct val="98600"/>
              </a:lnSpc>
              <a:spcBef>
                <a:spcPts val="190"/>
              </a:spcBef>
            </a:pPr>
            <a:r>
              <a:rPr sz="1800" dirty="0">
                <a:latin typeface="Lucida Sans"/>
                <a:cs typeface="Lucida Sans"/>
              </a:rPr>
              <a:t>Applied</a:t>
            </a:r>
            <a:r>
              <a:rPr sz="1800" spc="12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Oral</a:t>
            </a:r>
            <a:r>
              <a:rPr sz="1800" spc="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Communication</a:t>
            </a:r>
            <a:r>
              <a:rPr sz="1800" spc="114" dirty="0">
                <a:latin typeface="Lucida Sans"/>
                <a:cs typeface="Lucida Sans"/>
              </a:rPr>
              <a:t> </a:t>
            </a:r>
            <a:r>
              <a:rPr sz="1800" spc="70" dirty="0">
                <a:latin typeface="Lucida Sans"/>
                <a:cs typeface="Lucida Sans"/>
              </a:rPr>
              <a:t>(AOC) </a:t>
            </a:r>
            <a:r>
              <a:rPr sz="1800" dirty="0">
                <a:latin typeface="Lucida Sans"/>
                <a:cs typeface="Lucida Sans"/>
              </a:rPr>
              <a:t>Quantitative</a:t>
            </a:r>
            <a:r>
              <a:rPr sz="1800" spc="19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Reasoning</a:t>
            </a:r>
            <a:r>
              <a:rPr sz="1800" spc="180" dirty="0">
                <a:latin typeface="Lucida Sans"/>
                <a:cs typeface="Lucida Sans"/>
              </a:rPr>
              <a:t> </a:t>
            </a:r>
            <a:r>
              <a:rPr sz="1800" spc="70" dirty="0">
                <a:latin typeface="Lucida Sans"/>
                <a:cs typeface="Lucida Sans"/>
              </a:rPr>
              <a:t>(QR) </a:t>
            </a:r>
            <a:r>
              <a:rPr sz="1800" dirty="0">
                <a:latin typeface="Lucida Sans"/>
                <a:cs typeface="Lucida Sans"/>
              </a:rPr>
              <a:t>Natural</a:t>
            </a:r>
            <a:r>
              <a:rPr sz="1800" spc="14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Sciences</a:t>
            </a:r>
            <a:r>
              <a:rPr sz="1800" spc="114" dirty="0">
                <a:latin typeface="Lucida Sans"/>
                <a:cs typeface="Lucida Sans"/>
              </a:rPr>
              <a:t> </a:t>
            </a:r>
            <a:r>
              <a:rPr sz="1800" spc="75" dirty="0">
                <a:latin typeface="Lucida Sans"/>
                <a:cs typeface="Lucida Sans"/>
              </a:rPr>
              <a:t>(NS)</a:t>
            </a:r>
            <a:endParaRPr sz="1800">
              <a:latin typeface="Lucida Sans"/>
              <a:cs typeface="Lucida Sans"/>
            </a:endParaRPr>
          </a:p>
          <a:p>
            <a:pPr marL="12700" marR="5080">
              <a:lnSpc>
                <a:spcPct val="100000"/>
              </a:lnSpc>
              <a:spcBef>
                <a:spcPts val="75"/>
              </a:spcBef>
            </a:pPr>
            <a:r>
              <a:rPr sz="1800" dirty="0">
                <a:latin typeface="Lucida Sans"/>
                <a:cs typeface="Lucida Sans"/>
              </a:rPr>
              <a:t>Global</a:t>
            </a:r>
            <a:r>
              <a:rPr sz="1800" spc="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Citizenship</a:t>
            </a:r>
            <a:r>
              <a:rPr sz="1800" spc="8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United</a:t>
            </a:r>
            <a:r>
              <a:rPr sz="1800" spc="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States</a:t>
            </a:r>
            <a:r>
              <a:rPr sz="1800" spc="45" dirty="0">
                <a:latin typeface="Lucida Sans"/>
                <a:cs typeface="Lucida Sans"/>
              </a:rPr>
              <a:t> </a:t>
            </a:r>
            <a:r>
              <a:rPr sz="1800" spc="80" dirty="0">
                <a:latin typeface="Lucida Sans"/>
                <a:cs typeface="Lucida Sans"/>
              </a:rPr>
              <a:t>(GCUS) </a:t>
            </a:r>
            <a:r>
              <a:rPr sz="1800" dirty="0">
                <a:latin typeface="Lucida Sans"/>
                <a:cs typeface="Lucida Sans"/>
              </a:rPr>
              <a:t>Global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Citizenship</a:t>
            </a:r>
            <a:r>
              <a:rPr sz="1800" spc="-2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International</a:t>
            </a:r>
            <a:r>
              <a:rPr sz="1800" spc="-60" dirty="0">
                <a:latin typeface="Lucida Sans"/>
                <a:cs typeface="Lucida Sans"/>
              </a:rPr>
              <a:t> </a:t>
            </a:r>
            <a:r>
              <a:rPr sz="1800" spc="45" dirty="0">
                <a:latin typeface="Lucida Sans"/>
                <a:cs typeface="Lucida Sans"/>
              </a:rPr>
              <a:t>(GCI) </a:t>
            </a:r>
            <a:r>
              <a:rPr sz="1800" dirty="0">
                <a:latin typeface="Lucida Sans"/>
                <a:cs typeface="Lucida Sans"/>
              </a:rPr>
              <a:t>Arts &amp;</a:t>
            </a:r>
            <a:r>
              <a:rPr sz="1800" spc="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Humanities</a:t>
            </a:r>
            <a:r>
              <a:rPr sz="1800" spc="45" dirty="0">
                <a:latin typeface="Lucida Sans"/>
                <a:cs typeface="Lucida Sans"/>
              </a:rPr>
              <a:t> </a:t>
            </a:r>
            <a:r>
              <a:rPr sz="1800" spc="65" dirty="0">
                <a:latin typeface="Lucida Sans"/>
                <a:cs typeface="Lucida Sans"/>
              </a:rPr>
              <a:t>(AH)</a:t>
            </a:r>
            <a:endParaRPr sz="1800">
              <a:latin typeface="Lucida Sans"/>
              <a:cs typeface="Lucida Sans"/>
            </a:endParaRPr>
          </a:p>
          <a:p>
            <a:pPr marL="12700" marR="777875">
              <a:lnSpc>
                <a:spcPts val="2090"/>
              </a:lnSpc>
              <a:spcBef>
                <a:spcPts val="220"/>
              </a:spcBef>
            </a:pPr>
            <a:r>
              <a:rPr sz="1800" dirty="0">
                <a:latin typeface="Lucida Sans"/>
                <a:cs typeface="Lucida Sans"/>
              </a:rPr>
              <a:t>Applied</a:t>
            </a:r>
            <a:r>
              <a:rPr sz="1800" spc="9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Arts</a:t>
            </a:r>
            <a:r>
              <a:rPr sz="1800" spc="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&amp;</a:t>
            </a:r>
            <a:r>
              <a:rPr sz="1800" spc="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Humanities</a:t>
            </a:r>
            <a:r>
              <a:rPr sz="1800" spc="90" dirty="0">
                <a:latin typeface="Lucida Sans"/>
                <a:cs typeface="Lucida Sans"/>
              </a:rPr>
              <a:t> </a:t>
            </a:r>
            <a:r>
              <a:rPr sz="1800" spc="70" dirty="0">
                <a:latin typeface="Lucida Sans"/>
                <a:cs typeface="Lucida Sans"/>
              </a:rPr>
              <a:t>(AAH) </a:t>
            </a:r>
            <a:r>
              <a:rPr sz="1800" dirty="0">
                <a:latin typeface="Lucida Sans"/>
                <a:cs typeface="Lucida Sans"/>
              </a:rPr>
              <a:t>Social</a:t>
            </a:r>
            <a:r>
              <a:rPr sz="1800" spc="229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Sciences</a:t>
            </a:r>
            <a:r>
              <a:rPr sz="1800" spc="210" dirty="0">
                <a:latin typeface="Lucida Sans"/>
                <a:cs typeface="Lucida Sans"/>
              </a:rPr>
              <a:t> </a:t>
            </a:r>
            <a:r>
              <a:rPr sz="1800" spc="70" dirty="0">
                <a:latin typeface="Lucida Sans"/>
                <a:cs typeface="Lucida Sans"/>
              </a:rPr>
              <a:t>(SS)</a:t>
            </a:r>
            <a:endParaRPr sz="1800">
              <a:latin typeface="Lucida Sans"/>
              <a:cs typeface="Lucida Sans"/>
            </a:endParaRPr>
          </a:p>
          <a:p>
            <a:pPr marL="12700">
              <a:lnSpc>
                <a:spcPts val="2005"/>
              </a:lnSpc>
            </a:pPr>
            <a:r>
              <a:rPr sz="1800" dirty="0">
                <a:latin typeface="Lucida Sans"/>
                <a:cs typeface="Lucida Sans"/>
              </a:rPr>
              <a:t>Engaged</a:t>
            </a:r>
            <a:r>
              <a:rPr sz="1800" spc="23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Inquiries</a:t>
            </a:r>
            <a:r>
              <a:rPr sz="1800" spc="55" dirty="0">
                <a:latin typeface="Lucida Sans"/>
                <a:cs typeface="Lucida Sans"/>
              </a:rPr>
              <a:t> </a:t>
            </a:r>
            <a:r>
              <a:rPr sz="1800" spc="65" dirty="0">
                <a:latin typeface="Lucida Sans"/>
                <a:cs typeface="Lucida Sans"/>
              </a:rPr>
              <a:t>(EI)</a:t>
            </a:r>
            <a:endParaRPr sz="1800">
              <a:latin typeface="Lucida Sans"/>
              <a:cs typeface="Lucida Sans"/>
            </a:endParaRPr>
          </a:p>
          <a:p>
            <a:pPr marL="12700">
              <a:lnSpc>
                <a:spcPts val="2125"/>
              </a:lnSpc>
            </a:pPr>
            <a:r>
              <a:rPr sz="1800" dirty="0">
                <a:latin typeface="Lucida Sans"/>
                <a:cs typeface="Lucida Sans"/>
              </a:rPr>
              <a:t>Expanded</a:t>
            </a:r>
            <a:r>
              <a:rPr sz="1800" spc="36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Perspectives</a:t>
            </a:r>
            <a:r>
              <a:rPr sz="1800" spc="28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(choose</a:t>
            </a:r>
            <a:r>
              <a:rPr sz="1800" spc="360" dirty="0">
                <a:latin typeface="Lucida Sans"/>
                <a:cs typeface="Lucida Sans"/>
              </a:rPr>
              <a:t> </a:t>
            </a:r>
            <a:r>
              <a:rPr sz="1800" spc="-20" dirty="0">
                <a:latin typeface="Lucida Sans"/>
                <a:cs typeface="Lucida Sans"/>
              </a:rPr>
              <a:t>from</a:t>
            </a:r>
            <a:endParaRPr sz="18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800" dirty="0">
                <a:latin typeface="Lucida Sans"/>
                <a:cs typeface="Lucida Sans"/>
              </a:rPr>
              <a:t>AH,</a:t>
            </a:r>
            <a:r>
              <a:rPr sz="1800" spc="3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AAH,</a:t>
            </a:r>
            <a:r>
              <a:rPr sz="1800" spc="13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GCI,</a:t>
            </a:r>
            <a:r>
              <a:rPr sz="1800" spc="2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GCUS,</a:t>
            </a:r>
            <a:r>
              <a:rPr sz="1800" spc="114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or</a:t>
            </a:r>
            <a:r>
              <a:rPr sz="1800" spc="80" dirty="0">
                <a:latin typeface="Lucida Sans"/>
                <a:cs typeface="Lucida Sans"/>
              </a:rPr>
              <a:t> </a:t>
            </a:r>
            <a:r>
              <a:rPr sz="1800" spc="60" dirty="0">
                <a:latin typeface="Lucida Sans"/>
                <a:cs typeface="Lucida Sans"/>
              </a:rPr>
              <a:t>SS)</a:t>
            </a:r>
            <a:endParaRPr sz="1800">
              <a:latin typeface="Lucida Sans"/>
              <a:cs typeface="Lucida San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226695">
              <a:lnSpc>
                <a:spcPct val="103600"/>
              </a:lnSpc>
              <a:spcBef>
                <a:spcPts val="25"/>
              </a:spcBef>
            </a:pPr>
            <a:r>
              <a:rPr dirty="0"/>
              <a:t>You</a:t>
            </a:r>
            <a:r>
              <a:rPr spc="30" dirty="0"/>
              <a:t> </a:t>
            </a:r>
            <a:r>
              <a:rPr dirty="0"/>
              <a:t>can</a:t>
            </a:r>
            <a:r>
              <a:rPr spc="25" dirty="0"/>
              <a:t> </a:t>
            </a:r>
            <a:r>
              <a:rPr dirty="0"/>
              <a:t>view</a:t>
            </a:r>
            <a:r>
              <a:rPr spc="140" dirty="0"/>
              <a:t> </a:t>
            </a:r>
            <a:r>
              <a:rPr spc="-20" dirty="0"/>
              <a:t>these </a:t>
            </a:r>
            <a:r>
              <a:rPr dirty="0"/>
              <a:t>categories</a:t>
            </a:r>
            <a:r>
              <a:rPr spc="85" dirty="0"/>
              <a:t> </a:t>
            </a:r>
            <a:r>
              <a:rPr dirty="0"/>
              <a:t>and</a:t>
            </a:r>
            <a:r>
              <a:rPr spc="110" dirty="0"/>
              <a:t> </a:t>
            </a:r>
            <a:r>
              <a:rPr dirty="0"/>
              <a:t>the</a:t>
            </a:r>
            <a:r>
              <a:rPr spc="45" dirty="0"/>
              <a:t> </a:t>
            </a:r>
            <a:r>
              <a:rPr spc="-10" dirty="0"/>
              <a:t>course </a:t>
            </a:r>
            <a:r>
              <a:rPr dirty="0"/>
              <a:t>choices</a:t>
            </a:r>
            <a:r>
              <a:rPr spc="-30" dirty="0"/>
              <a:t> </a:t>
            </a:r>
            <a:r>
              <a:rPr dirty="0"/>
              <a:t>in</a:t>
            </a:r>
            <a:r>
              <a:rPr spc="25" dirty="0"/>
              <a:t> </a:t>
            </a:r>
            <a:r>
              <a:rPr spc="-25" dirty="0"/>
              <a:t>the </a:t>
            </a:r>
            <a:r>
              <a:rPr dirty="0"/>
              <a:t>Undergraduate</a:t>
            </a:r>
            <a:r>
              <a:rPr spc="195" dirty="0"/>
              <a:t> </a:t>
            </a:r>
            <a:r>
              <a:rPr dirty="0"/>
              <a:t>Catalog</a:t>
            </a:r>
            <a:r>
              <a:rPr spc="235" dirty="0"/>
              <a:t> </a:t>
            </a:r>
            <a:r>
              <a:rPr spc="-25" dirty="0"/>
              <a:t>for </a:t>
            </a:r>
            <a:r>
              <a:rPr dirty="0"/>
              <a:t>the</a:t>
            </a:r>
            <a:r>
              <a:rPr spc="-125" dirty="0"/>
              <a:t> </a:t>
            </a:r>
            <a:r>
              <a:rPr spc="-25" dirty="0"/>
              <a:t>upcoming</a:t>
            </a:r>
            <a:r>
              <a:rPr spc="-105" dirty="0"/>
              <a:t> </a:t>
            </a:r>
            <a:r>
              <a:rPr spc="-10" dirty="0"/>
              <a:t>catalog</a:t>
            </a:r>
            <a:r>
              <a:rPr spc="-105" dirty="0"/>
              <a:t> </a:t>
            </a:r>
            <a:r>
              <a:rPr spc="-20" dirty="0"/>
              <a:t>year </a:t>
            </a:r>
            <a:r>
              <a:rPr dirty="0"/>
              <a:t>when</a:t>
            </a:r>
            <a:r>
              <a:rPr spc="-90" dirty="0"/>
              <a:t> </a:t>
            </a:r>
            <a:r>
              <a:rPr dirty="0"/>
              <a:t>it</a:t>
            </a:r>
            <a:r>
              <a:rPr spc="-30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spc="-20" dirty="0"/>
              <a:t>available</a:t>
            </a:r>
            <a:r>
              <a:rPr spc="-60" dirty="0"/>
              <a:t> </a:t>
            </a:r>
            <a:r>
              <a:rPr dirty="0"/>
              <a:t>in</a:t>
            </a:r>
            <a:r>
              <a:rPr spc="-80" dirty="0"/>
              <a:t> </a:t>
            </a:r>
            <a:r>
              <a:rPr spc="-20" dirty="0"/>
              <a:t>May.</a:t>
            </a:r>
          </a:p>
          <a:p>
            <a:pPr>
              <a:lnSpc>
                <a:spcPct val="100000"/>
              </a:lnSpc>
              <a:spcBef>
                <a:spcPts val="1685"/>
              </a:spcBef>
            </a:pPr>
            <a:endParaRPr spc="-20" dirty="0"/>
          </a:p>
          <a:p>
            <a:pPr marL="20320" marR="5080">
              <a:lnSpc>
                <a:spcPct val="104700"/>
              </a:lnSpc>
            </a:pPr>
            <a:r>
              <a:rPr dirty="0"/>
              <a:t>You</a:t>
            </a:r>
            <a:r>
              <a:rPr spc="-10" dirty="0"/>
              <a:t> </a:t>
            </a:r>
            <a:r>
              <a:rPr dirty="0"/>
              <a:t>can</a:t>
            </a:r>
            <a:r>
              <a:rPr spc="-15" dirty="0"/>
              <a:t> </a:t>
            </a:r>
            <a:r>
              <a:rPr dirty="0"/>
              <a:t>also</a:t>
            </a:r>
            <a:r>
              <a:rPr spc="-20" dirty="0"/>
              <a:t> </a:t>
            </a:r>
            <a:r>
              <a:rPr dirty="0"/>
              <a:t>run</a:t>
            </a:r>
            <a:r>
              <a:rPr spc="-15" dirty="0"/>
              <a:t> </a:t>
            </a:r>
            <a:r>
              <a:rPr dirty="0"/>
              <a:t>your</a:t>
            </a:r>
            <a:r>
              <a:rPr spc="-10" dirty="0"/>
              <a:t> </a:t>
            </a:r>
            <a:r>
              <a:rPr spc="45" dirty="0"/>
              <a:t>DARS </a:t>
            </a:r>
            <a:r>
              <a:rPr dirty="0"/>
              <a:t>report</a:t>
            </a:r>
            <a:r>
              <a:rPr spc="-25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dirty="0"/>
              <a:t>your</a:t>
            </a:r>
            <a:r>
              <a:rPr spc="-80" dirty="0"/>
              <a:t> </a:t>
            </a:r>
            <a:r>
              <a:rPr spc="55" dirty="0"/>
              <a:t>MyUTK</a:t>
            </a:r>
            <a:r>
              <a:rPr spc="-5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spc="-20" dirty="0"/>
              <a:t>view </a:t>
            </a:r>
            <a:r>
              <a:rPr dirty="0"/>
              <a:t>degree</a:t>
            </a:r>
            <a:r>
              <a:rPr spc="185" dirty="0"/>
              <a:t> </a:t>
            </a:r>
            <a:r>
              <a:rPr dirty="0"/>
              <a:t>requirements</a:t>
            </a:r>
            <a:r>
              <a:rPr spc="145" dirty="0"/>
              <a:t> </a:t>
            </a:r>
            <a:r>
              <a:rPr spc="-10" dirty="0"/>
              <a:t>during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upcoming</a:t>
            </a:r>
            <a:r>
              <a:rPr spc="-15" dirty="0"/>
              <a:t> </a:t>
            </a:r>
            <a:r>
              <a:rPr dirty="0"/>
              <a:t>fall</a:t>
            </a:r>
            <a:r>
              <a:rPr spc="-15" dirty="0"/>
              <a:t> </a:t>
            </a:r>
            <a:r>
              <a:rPr spc="-10" dirty="0"/>
              <a:t>semester.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31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-10" dirty="0"/>
              <a:t>Crafting</a:t>
            </a:r>
            <a:r>
              <a:rPr spc="-130" dirty="0"/>
              <a:t> </a:t>
            </a:r>
            <a:r>
              <a:rPr spc="-55" dirty="0"/>
              <a:t>Your</a:t>
            </a:r>
            <a:r>
              <a:rPr spc="-290" dirty="0"/>
              <a:t> </a:t>
            </a:r>
            <a:r>
              <a:rPr spc="-10" dirty="0"/>
              <a:t>Upcoming</a:t>
            </a:r>
            <a:r>
              <a:rPr spc="-90" dirty="0"/>
              <a:t> </a:t>
            </a:r>
            <a:r>
              <a:rPr dirty="0"/>
              <a:t>Academic</a:t>
            </a:r>
            <a:r>
              <a:rPr spc="-140" dirty="0"/>
              <a:t> </a:t>
            </a:r>
            <a:r>
              <a:rPr spc="-20" dirty="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000" y="1157985"/>
            <a:ext cx="8372475" cy="33394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6235" indent="-343535">
              <a:lnSpc>
                <a:spcPts val="1689"/>
              </a:lnSpc>
              <a:spcBef>
                <a:spcPts val="135"/>
              </a:spcBef>
              <a:buFont typeface="Times New Roman"/>
              <a:buChar char="■"/>
              <a:tabLst>
                <a:tab pos="356235" algn="l"/>
              </a:tabLst>
            </a:pP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asked</a:t>
            </a:r>
            <a:r>
              <a:rPr sz="155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5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create</a:t>
            </a:r>
            <a:r>
              <a:rPr sz="155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5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tentative</a:t>
            </a:r>
            <a:r>
              <a:rPr sz="15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60" dirty="0">
                <a:solidFill>
                  <a:srgbClr val="3A3B3D"/>
                </a:solidFill>
                <a:latin typeface="Lucida Sans"/>
                <a:cs typeface="Lucida Sans"/>
              </a:rPr>
              <a:t>academic</a:t>
            </a:r>
            <a:r>
              <a:rPr sz="1550" spc="1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plan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share</a:t>
            </a:r>
            <a:r>
              <a:rPr sz="155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it</a:t>
            </a:r>
            <a:r>
              <a:rPr sz="15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15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2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endParaRPr sz="1550">
              <a:latin typeface="Lucida Sans"/>
              <a:cs typeface="Lucida Sans"/>
            </a:endParaRPr>
          </a:p>
          <a:p>
            <a:pPr marL="356235">
              <a:lnSpc>
                <a:spcPts val="1689"/>
              </a:lnSpc>
            </a:pP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advisor</a:t>
            </a:r>
            <a:r>
              <a:rPr sz="1550" spc="2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during</a:t>
            </a:r>
            <a:r>
              <a:rPr sz="1550" spc="2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orientation</a:t>
            </a:r>
            <a:r>
              <a:rPr sz="15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advising.</a:t>
            </a:r>
            <a:endParaRPr sz="1550">
              <a:latin typeface="Lucida Sans"/>
              <a:cs typeface="Lucida Sans"/>
            </a:endParaRPr>
          </a:p>
          <a:p>
            <a:pPr marL="356870" indent="-344170">
              <a:lnSpc>
                <a:spcPts val="1689"/>
              </a:lnSpc>
              <a:spcBef>
                <a:spcPts val="305"/>
              </a:spcBef>
              <a:buFont typeface="Times New Roman"/>
              <a:buChar char="■"/>
              <a:tabLst>
                <a:tab pos="356870" algn="l"/>
              </a:tabLst>
            </a:pPr>
            <a:r>
              <a:rPr sz="1550" spc="75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5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30" dirty="0">
                <a:solidFill>
                  <a:srgbClr val="3A3B3D"/>
                </a:solidFill>
                <a:latin typeface="Lucida Sans"/>
                <a:cs typeface="Lucida Sans"/>
              </a:rPr>
              <a:t>now,</a:t>
            </a:r>
            <a:r>
              <a:rPr sz="1550" spc="-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1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need</a:t>
            </a:r>
            <a:r>
              <a:rPr sz="15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only</a:t>
            </a:r>
            <a:r>
              <a:rPr sz="15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plan</a:t>
            </a:r>
            <a:r>
              <a:rPr sz="15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out</a:t>
            </a:r>
            <a:r>
              <a:rPr sz="15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5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names</a:t>
            </a:r>
            <a:r>
              <a:rPr sz="15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5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numbers</a:t>
            </a:r>
            <a:r>
              <a:rPr sz="155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(for</a:t>
            </a:r>
            <a:r>
              <a:rPr sz="1550" spc="229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example,</a:t>
            </a:r>
            <a:endParaRPr sz="1550">
              <a:latin typeface="Lucida Sans"/>
              <a:cs typeface="Lucida Sans"/>
            </a:endParaRPr>
          </a:p>
          <a:p>
            <a:pPr marL="356870">
              <a:lnSpc>
                <a:spcPts val="1689"/>
              </a:lnSpc>
            </a:pP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English</a:t>
            </a:r>
            <a:r>
              <a:rPr sz="155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30" dirty="0">
                <a:solidFill>
                  <a:srgbClr val="3A3B3D"/>
                </a:solidFill>
                <a:latin typeface="Lucida Sans"/>
                <a:cs typeface="Lucida Sans"/>
              </a:rPr>
              <a:t>101)</a:t>
            </a:r>
            <a:r>
              <a:rPr sz="1550" spc="-1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550" spc="1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plan</a:t>
            </a:r>
            <a:r>
              <a:rPr sz="15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take.</a:t>
            </a:r>
            <a:endParaRPr sz="1550">
              <a:latin typeface="Lucida Sans"/>
              <a:cs typeface="Lucida Sans"/>
            </a:endParaRPr>
          </a:p>
          <a:p>
            <a:pPr marL="356870" marR="144145" indent="-344170">
              <a:lnSpc>
                <a:spcPct val="81500"/>
              </a:lnSpc>
              <a:spcBef>
                <a:spcPts val="580"/>
              </a:spcBef>
              <a:buFont typeface="Times New Roman"/>
              <a:buChar char="■"/>
              <a:tabLst>
                <a:tab pos="356870" algn="l"/>
              </a:tabLst>
            </a:pPr>
            <a:r>
              <a:rPr sz="1550" spc="-2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-2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55" dirty="0">
                <a:solidFill>
                  <a:srgbClr val="3A3B3D"/>
                </a:solidFill>
                <a:latin typeface="Lucida Sans"/>
                <a:cs typeface="Lucida Sans"/>
              </a:rPr>
              <a:t>do</a:t>
            </a:r>
            <a:r>
              <a:rPr sz="15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NOT</a:t>
            </a:r>
            <a:r>
              <a:rPr sz="1550" spc="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need</a:t>
            </a:r>
            <a:r>
              <a:rPr sz="1550" spc="3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55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select</a:t>
            </a:r>
            <a:r>
              <a:rPr sz="1550" spc="1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exact</a:t>
            </a:r>
            <a:r>
              <a:rPr sz="1550" spc="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section</a:t>
            </a:r>
            <a:r>
              <a:rPr sz="15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60" dirty="0">
                <a:solidFill>
                  <a:srgbClr val="3A3B3D"/>
                </a:solidFill>
                <a:latin typeface="Lucida Sans"/>
                <a:cs typeface="Lucida Sans"/>
              </a:rPr>
              <a:t>(days</a:t>
            </a:r>
            <a:r>
              <a:rPr sz="1550" spc="2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550" spc="1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week/time)</a:t>
            </a:r>
            <a:r>
              <a:rPr sz="15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15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20" dirty="0">
                <a:solidFill>
                  <a:srgbClr val="3A3B3D"/>
                </a:solidFill>
                <a:latin typeface="Lucida Sans"/>
                <a:cs typeface="Lucida Sans"/>
              </a:rPr>
              <a:t>each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course</a:t>
            </a:r>
            <a:r>
              <a:rPr sz="15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5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which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plan</a:t>
            </a:r>
            <a:r>
              <a:rPr sz="155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5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register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but</a:t>
            </a:r>
            <a:r>
              <a:rPr sz="1550" spc="1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can</a:t>
            </a:r>
            <a:r>
              <a:rPr sz="155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review</a:t>
            </a:r>
            <a:r>
              <a:rPr sz="15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this</a:t>
            </a:r>
            <a:r>
              <a:rPr sz="15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via</a:t>
            </a:r>
            <a:r>
              <a:rPr sz="15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Plan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Ahead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function</a:t>
            </a:r>
            <a:r>
              <a:rPr sz="155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55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registration</a:t>
            </a:r>
            <a:r>
              <a:rPr sz="15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system</a:t>
            </a:r>
            <a:r>
              <a:rPr sz="15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found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1550" spc="2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MyUTK.</a:t>
            </a:r>
            <a:endParaRPr sz="1550">
              <a:latin typeface="Lucida Sans"/>
              <a:cs typeface="Lucida Sans"/>
            </a:endParaRPr>
          </a:p>
          <a:p>
            <a:pPr marL="356870" indent="-344170">
              <a:lnSpc>
                <a:spcPts val="1689"/>
              </a:lnSpc>
              <a:spcBef>
                <a:spcPts val="305"/>
              </a:spcBef>
              <a:buFont typeface="Times New Roman"/>
              <a:buChar char="■"/>
              <a:tabLst>
                <a:tab pos="356870" algn="l"/>
              </a:tabLst>
            </a:pP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2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may</a:t>
            </a:r>
            <a:r>
              <a:rPr sz="1550" spc="2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90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15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bulk</a:t>
            </a:r>
            <a:r>
              <a:rPr sz="1550" spc="3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loaded</a:t>
            </a:r>
            <a:r>
              <a:rPr sz="1550" spc="3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into</a:t>
            </a:r>
            <a:r>
              <a:rPr sz="1550" spc="2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specific</a:t>
            </a:r>
            <a:r>
              <a:rPr sz="1550" spc="2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courses.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2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will</a:t>
            </a:r>
            <a:r>
              <a:rPr sz="15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review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this</a:t>
            </a:r>
            <a:r>
              <a:rPr sz="15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65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endParaRPr sz="1550">
              <a:latin typeface="Lucida Sans"/>
              <a:cs typeface="Lucida Sans"/>
            </a:endParaRPr>
          </a:p>
          <a:p>
            <a:pPr marL="356870">
              <a:lnSpc>
                <a:spcPts val="1515"/>
              </a:lnSpc>
            </a:pP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update/</a:t>
            </a:r>
            <a:r>
              <a:rPr sz="1550" spc="-3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register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85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courses</a:t>
            </a:r>
            <a:r>
              <a:rPr sz="1550" spc="2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05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1550" spc="25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85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550" spc="3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advisor</a:t>
            </a:r>
            <a:r>
              <a:rPr sz="1550" spc="2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during</a:t>
            </a:r>
            <a:r>
              <a:rPr sz="1550" spc="25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85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endParaRPr sz="1550">
              <a:latin typeface="Lucida Sans"/>
              <a:cs typeface="Lucida Sans"/>
            </a:endParaRPr>
          </a:p>
          <a:p>
            <a:pPr marL="356870">
              <a:lnSpc>
                <a:spcPts val="1689"/>
              </a:lnSpc>
            </a:pPr>
            <a:r>
              <a:rPr sz="1550" spc="120" dirty="0">
                <a:solidFill>
                  <a:srgbClr val="3A3B3D"/>
                </a:solidFill>
                <a:latin typeface="Lucida Sans"/>
                <a:cs typeface="Lucida Sans"/>
              </a:rPr>
              <a:t>orientation</a:t>
            </a:r>
            <a:r>
              <a:rPr sz="1550" spc="25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advising</a:t>
            </a:r>
            <a:r>
              <a:rPr sz="1550" spc="2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114" dirty="0">
                <a:solidFill>
                  <a:srgbClr val="3A3B3D"/>
                </a:solidFill>
                <a:latin typeface="Lucida Sans"/>
                <a:cs typeface="Lucida Sans"/>
              </a:rPr>
              <a:t>appointment.</a:t>
            </a:r>
            <a:endParaRPr sz="1550">
              <a:latin typeface="Lucida Sans"/>
              <a:cs typeface="Lucida Sans"/>
            </a:endParaRPr>
          </a:p>
          <a:p>
            <a:pPr marL="356870" marR="5080" indent="-344170">
              <a:lnSpc>
                <a:spcPts val="1510"/>
              </a:lnSpc>
              <a:spcBef>
                <a:spcPts val="575"/>
              </a:spcBef>
              <a:buFont typeface="Times New Roman"/>
              <a:buChar char="■"/>
              <a:tabLst>
                <a:tab pos="356870" algn="l"/>
              </a:tabLst>
            </a:pP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Courses</a:t>
            </a:r>
            <a:r>
              <a:rPr sz="1550" spc="1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associated</a:t>
            </a:r>
            <a:r>
              <a:rPr sz="15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1550" spc="2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various</a:t>
            </a:r>
            <a:r>
              <a:rPr sz="1550" spc="1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honors</a:t>
            </a:r>
            <a:r>
              <a:rPr sz="1550" spc="1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programs</a:t>
            </a:r>
            <a:r>
              <a:rPr sz="15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will</a:t>
            </a:r>
            <a:r>
              <a:rPr sz="1550" spc="2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1550" spc="2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addressed</a:t>
            </a:r>
            <a:r>
              <a:rPr sz="1550" spc="3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during</a:t>
            </a:r>
            <a:r>
              <a:rPr sz="1550" spc="2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20" dirty="0">
                <a:solidFill>
                  <a:srgbClr val="3A3B3D"/>
                </a:solidFill>
                <a:latin typeface="Lucida Sans"/>
                <a:cs typeface="Lucida Sans"/>
              </a:rPr>
              <a:t>your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orientation</a:t>
            </a:r>
            <a:r>
              <a:rPr sz="1550" spc="2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advising</a:t>
            </a:r>
            <a:r>
              <a:rPr sz="1550" spc="2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appointment.</a:t>
            </a:r>
            <a:endParaRPr sz="1550">
              <a:latin typeface="Lucida Sans"/>
              <a:cs typeface="Lucida Sans"/>
            </a:endParaRPr>
          </a:p>
          <a:p>
            <a:pPr marL="355600" marR="377825" indent="-343535">
              <a:lnSpc>
                <a:spcPct val="81500"/>
              </a:lnSpc>
              <a:spcBef>
                <a:spcPts val="520"/>
              </a:spcBef>
              <a:buFont typeface="Times New Roman"/>
              <a:buChar char="■"/>
              <a:tabLst>
                <a:tab pos="355600" algn="l"/>
              </a:tabLst>
            </a:pP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1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courses</a:t>
            </a:r>
            <a:r>
              <a:rPr sz="1550" spc="1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5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plan</a:t>
            </a:r>
            <a:r>
              <a:rPr sz="15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1550" spc="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largely</a:t>
            </a:r>
            <a:r>
              <a:rPr sz="1550" spc="2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based</a:t>
            </a:r>
            <a:r>
              <a:rPr sz="15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15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5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155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classes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550" spc="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1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25" dirty="0">
                <a:solidFill>
                  <a:srgbClr val="3A3B3D"/>
                </a:solidFill>
                <a:latin typeface="Lucida Sans"/>
                <a:cs typeface="Lucida Sans"/>
              </a:rPr>
              <a:t>are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qualified</a:t>
            </a:r>
            <a:r>
              <a:rPr sz="15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550" spc="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take,</a:t>
            </a:r>
            <a:r>
              <a:rPr sz="155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determined</a:t>
            </a:r>
            <a:r>
              <a:rPr sz="1550" spc="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55" dirty="0">
                <a:solidFill>
                  <a:srgbClr val="3A3B3D"/>
                </a:solidFill>
                <a:latin typeface="Lucida Sans"/>
                <a:cs typeface="Lucida Sans"/>
              </a:rPr>
              <a:t>by</a:t>
            </a:r>
            <a:r>
              <a:rPr sz="15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55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highest</a:t>
            </a:r>
            <a:r>
              <a:rPr sz="1550" spc="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1550" spc="-229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ACT/SAT</a:t>
            </a:r>
            <a:r>
              <a:rPr sz="1550" spc="-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score,</a:t>
            </a:r>
            <a:r>
              <a:rPr sz="15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20" dirty="0">
                <a:solidFill>
                  <a:srgbClr val="3A3B3D"/>
                </a:solidFill>
                <a:latin typeface="Lucida Sans"/>
                <a:cs typeface="Lucida Sans"/>
              </a:rPr>
              <a:t>Math </a:t>
            </a:r>
            <a:r>
              <a:rPr sz="1550" spc="60" dirty="0">
                <a:solidFill>
                  <a:srgbClr val="3A3B3D"/>
                </a:solidFill>
                <a:latin typeface="Lucida Sans"/>
                <a:cs typeface="Lucida Sans"/>
              </a:rPr>
              <a:t>Placement</a:t>
            </a:r>
            <a:r>
              <a:rPr sz="1550" spc="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Exam,</a:t>
            </a:r>
            <a:r>
              <a:rPr sz="155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or</a:t>
            </a:r>
            <a:r>
              <a:rPr sz="155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college</a:t>
            </a:r>
            <a:r>
              <a:rPr sz="155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credits</a:t>
            </a:r>
            <a:r>
              <a:rPr sz="1550" spc="1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5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have</a:t>
            </a:r>
            <a:r>
              <a:rPr sz="155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dirty="0">
                <a:solidFill>
                  <a:srgbClr val="3A3B3D"/>
                </a:solidFill>
                <a:latin typeface="Lucida Sans"/>
                <a:cs typeface="Lucida Sans"/>
              </a:rPr>
              <a:t>already</a:t>
            </a:r>
            <a:r>
              <a:rPr sz="1550" spc="2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550" spc="-10" dirty="0">
                <a:solidFill>
                  <a:srgbClr val="3A3B3D"/>
                </a:solidFill>
                <a:latin typeface="Lucida Sans"/>
                <a:cs typeface="Lucida Sans"/>
              </a:rPr>
              <a:t>earned.</a:t>
            </a:r>
            <a:endParaRPr sz="155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31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0" spc="-10" dirty="0"/>
              <a:t>Crafting</a:t>
            </a:r>
            <a:r>
              <a:rPr sz="2500" spc="-105" dirty="0"/>
              <a:t> </a:t>
            </a:r>
            <a:r>
              <a:rPr sz="2500" spc="-45" dirty="0"/>
              <a:t>Your</a:t>
            </a:r>
            <a:r>
              <a:rPr sz="2500" spc="-260" dirty="0"/>
              <a:t> </a:t>
            </a:r>
            <a:r>
              <a:rPr sz="2500" dirty="0"/>
              <a:t>Upcoming</a:t>
            </a:r>
            <a:r>
              <a:rPr sz="2500" spc="-120" dirty="0"/>
              <a:t> </a:t>
            </a:r>
            <a:r>
              <a:rPr sz="2500" dirty="0"/>
              <a:t>Academic</a:t>
            </a:r>
            <a:r>
              <a:rPr sz="2500" spc="-100" dirty="0"/>
              <a:t> </a:t>
            </a:r>
            <a:r>
              <a:rPr sz="2500" dirty="0"/>
              <a:t>Plan</a:t>
            </a:r>
            <a:r>
              <a:rPr sz="2500" spc="-170" dirty="0"/>
              <a:t> </a:t>
            </a:r>
            <a:r>
              <a:rPr sz="2500" spc="50" dirty="0"/>
              <a:t>(cont.)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535305" y="1191767"/>
            <a:ext cx="8161020" cy="3212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82905" indent="-342900">
              <a:lnSpc>
                <a:spcPct val="100800"/>
              </a:lnSpc>
              <a:spcBef>
                <a:spcPts val="100"/>
              </a:spcBef>
              <a:buFont typeface="Times New Roman"/>
              <a:buChar char="■"/>
              <a:tabLst>
                <a:tab pos="354965" algn="l"/>
                <a:tab pos="919480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If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2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highest</a:t>
            </a:r>
            <a:r>
              <a:rPr sz="2000" spc="-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ACT/SAT</a:t>
            </a:r>
            <a:r>
              <a:rPr sz="2000" spc="-1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score</a:t>
            </a:r>
            <a:r>
              <a:rPr sz="2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does</a:t>
            </a:r>
            <a:r>
              <a:rPr sz="2000" spc="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not</a:t>
            </a:r>
            <a:r>
              <a:rPr sz="200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place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into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	level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had</a:t>
            </a:r>
            <a:r>
              <a:rPr sz="200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expected,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please</a:t>
            </a:r>
            <a:r>
              <a:rPr sz="20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review 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your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options</a:t>
            </a:r>
            <a:r>
              <a:rPr sz="2000" spc="-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below:</a:t>
            </a:r>
            <a:endParaRPr sz="2000">
              <a:latin typeface="Lucida Sans"/>
              <a:cs typeface="Lucida Sans"/>
            </a:endParaRPr>
          </a:p>
          <a:p>
            <a:pPr marL="754380" marR="297180" lvl="1" indent="-285115">
              <a:lnSpc>
                <a:spcPct val="100299"/>
              </a:lnSpc>
              <a:spcBef>
                <a:spcPts val="480"/>
              </a:spcBef>
              <a:buFont typeface="Wingdings"/>
              <a:buChar char=""/>
              <a:tabLst>
                <a:tab pos="755650" algn="l"/>
              </a:tabLst>
            </a:pPr>
            <a:r>
              <a:rPr sz="2000" spc="105" dirty="0">
                <a:solidFill>
                  <a:srgbClr val="3A3B3D"/>
                </a:solidFill>
                <a:latin typeface="Lucida Sans"/>
                <a:cs typeface="Lucida Sans"/>
              </a:rPr>
              <a:t>AP</a:t>
            </a:r>
            <a:r>
              <a:rPr sz="200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credits,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75" dirty="0">
                <a:solidFill>
                  <a:srgbClr val="3A3B3D"/>
                </a:solidFill>
                <a:latin typeface="Lucida Sans"/>
                <a:cs typeface="Lucida Sans"/>
              </a:rPr>
              <a:t>IB</a:t>
            </a:r>
            <a:r>
              <a:rPr sz="200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credits,</a:t>
            </a:r>
            <a:r>
              <a:rPr sz="2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required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score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Statewide</a:t>
            </a:r>
            <a:r>
              <a:rPr sz="20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Dual 	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Credit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Exam,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and/or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Dual</a:t>
            </a:r>
            <a:r>
              <a:rPr sz="20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Enrollment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credits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override</a:t>
            </a:r>
            <a:r>
              <a:rPr sz="20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the 	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ACT/SAT</a:t>
            </a:r>
            <a:r>
              <a:rPr sz="2000" spc="-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2000" spc="-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35" dirty="0">
                <a:solidFill>
                  <a:srgbClr val="3A3B3D"/>
                </a:solidFill>
                <a:latin typeface="Lucida Sans"/>
                <a:cs typeface="Lucida Sans"/>
              </a:rPr>
              <a:t>scores.</a:t>
            </a:r>
            <a:r>
              <a:rPr sz="2000" spc="-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200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50" dirty="0">
                <a:solidFill>
                  <a:srgbClr val="FF0000"/>
                </a:solidFill>
                <a:latin typeface="Lucida Sans"/>
                <a:cs typeface="Lucida Sans"/>
              </a:rPr>
              <a:t>MUST</a:t>
            </a:r>
            <a:r>
              <a:rPr sz="2000" spc="-25" dirty="0">
                <a:solidFill>
                  <a:srgbClr val="FF0000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FF0000"/>
                </a:solidFill>
                <a:latin typeface="Lucida Sans"/>
                <a:cs typeface="Lucida Sans"/>
              </a:rPr>
              <a:t>provide</a:t>
            </a:r>
            <a:r>
              <a:rPr sz="2000" spc="-40" dirty="0">
                <a:solidFill>
                  <a:srgbClr val="FF0000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FF0000"/>
                </a:solidFill>
                <a:latin typeface="Lucida Sans"/>
                <a:cs typeface="Lucida Sans"/>
              </a:rPr>
              <a:t>verification</a:t>
            </a:r>
            <a:r>
              <a:rPr sz="2000" spc="-30" dirty="0">
                <a:solidFill>
                  <a:srgbClr val="FF0000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of 	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any</a:t>
            </a:r>
            <a:r>
              <a:rPr sz="2000" spc="-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these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credits,</a:t>
            </a:r>
            <a:r>
              <a:rPr sz="20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and/or</a:t>
            </a:r>
            <a:r>
              <a:rPr sz="20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score/grade</a:t>
            </a:r>
            <a:r>
              <a:rPr sz="20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earned.</a:t>
            </a:r>
            <a:endParaRPr sz="2000">
              <a:latin typeface="Lucida Sans"/>
              <a:cs typeface="Lucida Sans"/>
            </a:endParaRPr>
          </a:p>
          <a:p>
            <a:pPr marL="754380" marR="5080" lvl="1" indent="-285115">
              <a:lnSpc>
                <a:spcPct val="100800"/>
              </a:lnSpc>
              <a:spcBef>
                <a:spcPts val="470"/>
              </a:spcBef>
              <a:buFont typeface="Wingdings"/>
              <a:buChar char=""/>
              <a:tabLst>
                <a:tab pos="756920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Successfully</a:t>
            </a:r>
            <a:r>
              <a:rPr sz="2000" spc="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pass</a:t>
            </a:r>
            <a:r>
              <a:rPr sz="2000" spc="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"/>
              </a:rPr>
              <a:t>onlin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e</a:t>
            </a:r>
            <a:r>
              <a:rPr sz="2000" u="sng" spc="9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"/>
              </a:rPr>
              <a:t>mat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h</a:t>
            </a:r>
            <a:r>
              <a:rPr sz="2000" u="sng" spc="25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"/>
              </a:rPr>
              <a:t>placemen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t</a:t>
            </a:r>
            <a:r>
              <a:rPr sz="2000" u="sng" spc="75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2"/>
              </a:rPr>
              <a:t>test</a:t>
            </a:r>
            <a:r>
              <a:rPr sz="2000" u="none" spc="50" dirty="0">
                <a:solidFill>
                  <a:srgbClr val="0000FF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Level</a:t>
            </a:r>
            <a:r>
              <a:rPr sz="2000" u="none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spc="-50" dirty="0">
                <a:solidFill>
                  <a:srgbClr val="3A3B3D"/>
                </a:solidFill>
                <a:latin typeface="Lucida Sans"/>
                <a:cs typeface="Lucida Sans"/>
              </a:rPr>
              <a:t>4 	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through</a:t>
            </a:r>
            <a:r>
              <a:rPr sz="2000" u="none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u="none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2000" u="none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department</a:t>
            </a:r>
            <a:r>
              <a:rPr sz="2000" u="none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u="none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demonstrate</a:t>
            </a:r>
            <a:r>
              <a:rPr sz="2000" u="none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readiness</a:t>
            </a:r>
            <a:r>
              <a:rPr sz="2000" u="none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spc="-25" dirty="0">
                <a:solidFill>
                  <a:srgbClr val="3A3B3D"/>
                </a:solidFill>
                <a:latin typeface="Lucida Sans"/>
                <a:cs typeface="Lucida Sans"/>
              </a:rPr>
              <a:t>for 	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2000" u="none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spc="-250" dirty="0">
                <a:solidFill>
                  <a:srgbClr val="3A3B3D"/>
                </a:solidFill>
                <a:latin typeface="Lucida Sans"/>
                <a:cs typeface="Lucida Sans"/>
              </a:rPr>
              <a:t>141</a:t>
            </a:r>
            <a:r>
              <a:rPr sz="2000" u="none" spc="-3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or</a:t>
            </a:r>
            <a:r>
              <a:rPr sz="2000" u="none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Level</a:t>
            </a:r>
            <a:r>
              <a:rPr sz="2000" u="none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3</a:t>
            </a:r>
            <a:r>
              <a:rPr sz="2000" u="none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2000" u="none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dirty="0">
                <a:solidFill>
                  <a:srgbClr val="3A3B3D"/>
                </a:solidFill>
                <a:latin typeface="Lucida Sans"/>
                <a:cs typeface="Lucida Sans"/>
              </a:rPr>
              <a:t>Math</a:t>
            </a:r>
            <a:r>
              <a:rPr sz="2000" u="none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spc="-265" dirty="0">
                <a:solidFill>
                  <a:srgbClr val="3A3B3D"/>
                </a:solidFill>
                <a:latin typeface="Lucida Sans"/>
                <a:cs typeface="Lucida Sans"/>
              </a:rPr>
              <a:t>131</a:t>
            </a:r>
            <a:r>
              <a:rPr sz="2000" u="none" spc="-3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u="none" spc="-10" dirty="0">
                <a:solidFill>
                  <a:srgbClr val="3A3B3D"/>
                </a:solidFill>
                <a:latin typeface="Lucida Sans"/>
                <a:cs typeface="Lucida Sans"/>
              </a:rPr>
              <a:t>readiness.</a:t>
            </a:r>
            <a:endParaRPr sz="2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5130" y="211200"/>
            <a:ext cx="3526790" cy="3886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50" dirty="0"/>
              <a:t>Math</a:t>
            </a:r>
            <a:r>
              <a:rPr sz="2350" spc="-75" dirty="0"/>
              <a:t> </a:t>
            </a:r>
            <a:r>
              <a:rPr sz="2350" dirty="0"/>
              <a:t>Placement</a:t>
            </a:r>
            <a:r>
              <a:rPr sz="2350" spc="20" dirty="0"/>
              <a:t> </a:t>
            </a:r>
            <a:r>
              <a:rPr sz="2350" spc="-10" dirty="0"/>
              <a:t>Guide:</a:t>
            </a:r>
            <a:endParaRPr sz="235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88919" y="603752"/>
          <a:ext cx="8530589" cy="3552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5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5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4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24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3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35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Numbers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3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3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ts val="1600"/>
                        </a:lnSpc>
                      </a:pPr>
                      <a:r>
                        <a:rPr sz="13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Credit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1638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3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Hours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1557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3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Placement</a:t>
                      </a:r>
                      <a:r>
                        <a:rPr sz="135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Guide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119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03885" marR="222885" indent="-304800">
                        <a:lnSpc>
                          <a:spcPts val="1660"/>
                        </a:lnSpc>
                        <a:spcBef>
                          <a:spcPts val="1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College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Algebra</a:t>
                      </a:r>
                      <a:r>
                        <a:rPr sz="13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(S/NC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Grading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only)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3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lower</a:t>
                      </a:r>
                      <a:r>
                        <a:rPr sz="13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(SAT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 580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lower)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131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9610" marR="151130" indent="-471805">
                        <a:lnSpc>
                          <a:spcPts val="1660"/>
                        </a:lnSpc>
                        <a:spcBef>
                          <a:spcPts val="5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Calculus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1A</a:t>
                      </a:r>
                      <a:r>
                        <a:rPr sz="13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infused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precalculus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3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Scores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25,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26,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27 </a:t>
                      </a:r>
                      <a:r>
                        <a:rPr sz="1350" spc="-30" dirty="0">
                          <a:latin typeface="Calibri"/>
                          <a:cs typeface="Calibri"/>
                        </a:rPr>
                        <a:t>(SAT</a:t>
                      </a:r>
                      <a:r>
                        <a:rPr sz="13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590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to650)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365">
                <a:tc>
                  <a:txBody>
                    <a:bodyPr/>
                    <a:lstStyle/>
                    <a:p>
                      <a:pPr marL="90805">
                        <a:lnSpc>
                          <a:spcPts val="1465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 141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147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ts val="1395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Calculus</a:t>
                      </a:r>
                      <a:r>
                        <a:rPr sz="13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 or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Honors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4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 ACT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28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higher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(SAT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 660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710)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Honors-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ACT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32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higher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(SAT</a:t>
                      </a:r>
                      <a:r>
                        <a:rPr sz="13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720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higher)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86995">
                        <a:lnSpc>
                          <a:spcPts val="1335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142</a:t>
                      </a:r>
                      <a:r>
                        <a:rPr sz="13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148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Calculus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Honors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4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Credit for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141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147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(AP,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IB,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Dual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Enrollment)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241</a:t>
                      </a:r>
                      <a:r>
                        <a:rPr sz="13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247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Calculus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3 or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Honors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4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Credit for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142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148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(AP,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IB,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Dual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Enrollment)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231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or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350" spc="-25" dirty="0">
                          <a:latin typeface="Calibri"/>
                          <a:cs typeface="Calibri"/>
                        </a:rPr>
                        <a:t>237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50165" algn="ctr">
                        <a:lnSpc>
                          <a:spcPts val="1565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Differential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Equations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3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or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Honors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10489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3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Credit for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142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148</a:t>
                      </a:r>
                      <a:r>
                        <a:rPr sz="13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(AP,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IB,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Dual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Enrollment)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251</a:t>
                      </a:r>
                      <a:r>
                        <a:rPr sz="13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or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350" spc="-25" dirty="0">
                          <a:latin typeface="Calibri"/>
                          <a:cs typeface="Calibri"/>
                        </a:rPr>
                        <a:t>257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575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Matrix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Algebra</a:t>
                      </a:r>
                      <a:r>
                        <a:rPr sz="13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Honors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985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50" spc="-50" dirty="0">
                          <a:latin typeface="Calibri"/>
                          <a:cs typeface="Calibri"/>
                        </a:rPr>
                        <a:t>3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Credit for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142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148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(AP,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IB,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Dual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 Enrollment)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19" y="604011"/>
            <a:ext cx="5412740" cy="247015"/>
          </a:xfrm>
          <a:custGeom>
            <a:avLst/>
            <a:gdLst/>
            <a:ahLst/>
            <a:cxnLst/>
            <a:rect l="l" t="t" r="r" b="b"/>
            <a:pathLst>
              <a:path w="5412740" h="247015">
                <a:moveTo>
                  <a:pt x="5368163" y="0"/>
                </a:moveTo>
                <a:lnTo>
                  <a:pt x="44500" y="0"/>
                </a:lnTo>
                <a:lnTo>
                  <a:pt x="19773" y="34417"/>
                </a:lnTo>
                <a:lnTo>
                  <a:pt x="4940" y="76835"/>
                </a:lnTo>
                <a:lnTo>
                  <a:pt x="0" y="123317"/>
                </a:lnTo>
                <a:lnTo>
                  <a:pt x="4940" y="169799"/>
                </a:lnTo>
                <a:lnTo>
                  <a:pt x="19773" y="212217"/>
                </a:lnTo>
                <a:lnTo>
                  <a:pt x="44500" y="246634"/>
                </a:lnTo>
                <a:lnTo>
                  <a:pt x="5368163" y="246634"/>
                </a:lnTo>
                <a:lnTo>
                  <a:pt x="5392928" y="212217"/>
                </a:lnTo>
                <a:lnTo>
                  <a:pt x="5407787" y="169799"/>
                </a:lnTo>
                <a:lnTo>
                  <a:pt x="5412740" y="123317"/>
                </a:lnTo>
                <a:lnTo>
                  <a:pt x="5407787" y="76835"/>
                </a:lnTo>
                <a:lnTo>
                  <a:pt x="5392928" y="34417"/>
                </a:lnTo>
                <a:lnTo>
                  <a:pt x="5368163" y="0"/>
                </a:lnTo>
                <a:close/>
              </a:path>
            </a:pathLst>
          </a:custGeom>
          <a:solidFill>
            <a:srgbClr val="FFD1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4640133"/>
            <a:ext cx="9144000" cy="508000"/>
            <a:chOff x="0" y="4640133"/>
            <a:chExt cx="9144000" cy="508000"/>
          </a:xfrm>
        </p:grpSpPr>
        <p:sp>
          <p:nvSpPr>
            <p:cNvPr id="4" name="object 4"/>
            <p:cNvSpPr/>
            <p:nvPr/>
          </p:nvSpPr>
          <p:spPr>
            <a:xfrm>
              <a:off x="0" y="4640133"/>
              <a:ext cx="9144000" cy="508000"/>
            </a:xfrm>
            <a:custGeom>
              <a:avLst/>
              <a:gdLst/>
              <a:ahLst/>
              <a:cxnLst/>
              <a:rect l="l" t="t" r="r" b="b"/>
              <a:pathLst>
                <a:path w="9144000" h="508000">
                  <a:moveTo>
                    <a:pt x="9144000" y="0"/>
                  </a:moveTo>
                  <a:lnTo>
                    <a:pt x="0" y="0"/>
                  </a:lnTo>
                  <a:lnTo>
                    <a:pt x="0" y="507938"/>
                  </a:lnTo>
                  <a:lnTo>
                    <a:pt x="9144000" y="50793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8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8392" y="4731650"/>
              <a:ext cx="1216152" cy="329476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350" b="0" spc="65" dirty="0">
                <a:latin typeface="Lucida Sans"/>
                <a:cs typeface="Lucida Sans"/>
              </a:rPr>
              <a:t>Tentative*</a:t>
            </a:r>
            <a:r>
              <a:rPr sz="2350" b="0" spc="80" dirty="0">
                <a:latin typeface="Lucida Sans"/>
                <a:cs typeface="Lucida Sans"/>
              </a:rPr>
              <a:t> </a:t>
            </a:r>
            <a:r>
              <a:rPr sz="2350" b="0" spc="120" dirty="0">
                <a:latin typeface="Lucida Sans"/>
                <a:cs typeface="Lucida Sans"/>
              </a:rPr>
              <a:t>Semester</a:t>
            </a:r>
            <a:r>
              <a:rPr sz="2350" b="0" spc="190" dirty="0">
                <a:latin typeface="Lucida Sans"/>
                <a:cs typeface="Lucida Sans"/>
              </a:rPr>
              <a:t> </a:t>
            </a:r>
            <a:r>
              <a:rPr sz="2350" b="0" spc="45" dirty="0">
                <a:latin typeface="Lucida Sans"/>
                <a:cs typeface="Lucida Sans"/>
              </a:rPr>
              <a:t>Classes:</a:t>
            </a:r>
            <a:endParaRPr sz="23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550" b="0" i="1" dirty="0">
                <a:latin typeface="Lucida Sans"/>
                <a:cs typeface="Lucida Sans"/>
              </a:rPr>
              <a:t>Math</a:t>
            </a:r>
            <a:r>
              <a:rPr sz="1550" b="0" i="1" spc="80" dirty="0">
                <a:latin typeface="Lucida Sans"/>
                <a:cs typeface="Lucida Sans"/>
              </a:rPr>
              <a:t> </a:t>
            </a:r>
            <a:r>
              <a:rPr sz="1550" b="0" i="1" spc="60" dirty="0">
                <a:latin typeface="Lucida Sans"/>
                <a:cs typeface="Lucida Sans"/>
              </a:rPr>
              <a:t>ACT</a:t>
            </a:r>
            <a:r>
              <a:rPr sz="1550" b="0" i="1" spc="13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Scores</a:t>
            </a:r>
            <a:r>
              <a:rPr sz="1550" b="0" i="1" spc="3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of</a:t>
            </a:r>
            <a:r>
              <a:rPr sz="1550" b="0" i="1" spc="25" dirty="0">
                <a:latin typeface="Lucida Sans"/>
                <a:cs typeface="Lucida Sans"/>
              </a:rPr>
              <a:t> </a:t>
            </a:r>
            <a:r>
              <a:rPr sz="1550" b="0" i="1" spc="-20" dirty="0">
                <a:latin typeface="Lucida Sans"/>
                <a:cs typeface="Lucida Sans"/>
              </a:rPr>
              <a:t>25,</a:t>
            </a:r>
            <a:r>
              <a:rPr sz="1550" b="0" i="1" spc="-4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26, 27</a:t>
            </a:r>
            <a:r>
              <a:rPr sz="1550" b="0" i="1" spc="5" dirty="0">
                <a:latin typeface="Lucida Sans"/>
                <a:cs typeface="Lucida Sans"/>
              </a:rPr>
              <a:t> </a:t>
            </a:r>
            <a:r>
              <a:rPr sz="1550" b="0" i="1" spc="75" dirty="0">
                <a:latin typeface="Lucida Sans"/>
                <a:cs typeface="Lucida Sans"/>
              </a:rPr>
              <a:t>(SAT</a:t>
            </a:r>
            <a:r>
              <a:rPr sz="1550" b="0" i="1" spc="2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Math</a:t>
            </a:r>
            <a:r>
              <a:rPr sz="1550" b="0" i="1" spc="80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590</a:t>
            </a:r>
            <a:r>
              <a:rPr sz="1550" b="0" i="1" spc="9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to</a:t>
            </a:r>
            <a:r>
              <a:rPr sz="1550" b="0" i="1" spc="-85" dirty="0">
                <a:latin typeface="Lucida Sans"/>
                <a:cs typeface="Lucida Sans"/>
              </a:rPr>
              <a:t> </a:t>
            </a:r>
            <a:r>
              <a:rPr sz="1550" b="0" i="1" spc="40" dirty="0">
                <a:latin typeface="Lucida Sans"/>
                <a:cs typeface="Lucida Sans"/>
              </a:rPr>
              <a:t>650)</a:t>
            </a:r>
            <a:endParaRPr sz="1550">
              <a:latin typeface="Lucida Sans"/>
              <a:cs typeface="Lucida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41319" y="907028"/>
          <a:ext cx="8365490" cy="3459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9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1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4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353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2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Numbers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Credit</a:t>
                      </a:r>
                      <a:r>
                        <a:rPr sz="12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Hours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101/112/131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Composition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134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131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Calculus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1A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infused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precalculus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385">
                <a:tc>
                  <a:txBody>
                    <a:bodyPr/>
                    <a:lstStyle/>
                    <a:p>
                      <a:pPr marL="91440">
                        <a:lnSpc>
                          <a:spcPts val="1365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Engineering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Fundamentals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141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295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Introduction</a:t>
                      </a:r>
                      <a:r>
                        <a:rPr sz="12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Physics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Modeling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for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Engineers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ts val="1295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4390">
                <a:tc>
                  <a:txBody>
                    <a:bodyPr/>
                    <a:lstStyle/>
                    <a:p>
                      <a:pPr marL="86995" marR="1584960">
                        <a:lnSpc>
                          <a:spcPct val="751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Volunteer</a:t>
                      </a:r>
                      <a:r>
                        <a:rPr sz="12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Core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Course </a:t>
                      </a: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">
                        <a:lnSpc>
                          <a:spcPts val="1050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Computer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Science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101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" marR="60960">
                        <a:lnSpc>
                          <a:spcPct val="751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(for</a:t>
                      </a:r>
                      <a:r>
                        <a:rPr sz="1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Electrical,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Computer,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Computer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Science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Majors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Only)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390"/>
                        </a:lnSpc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from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Science,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Arts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Humanities,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Global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30" dirty="0">
                          <a:latin typeface="Calibri"/>
                          <a:cs typeface="Calibri"/>
                        </a:rPr>
                        <a:t>Citizenship-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United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States,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Global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Citizenship-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International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lists in</a:t>
                      </a:r>
                      <a:r>
                        <a:rPr sz="1200" spc="3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Undergraduate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Catalog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(pending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earned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college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credits)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890"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*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advisor</a:t>
                      </a:r>
                      <a:r>
                        <a:rPr sz="1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review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courses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prior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registration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spc="-40" dirty="0">
                          <a:latin typeface="Calibri"/>
                          <a:cs typeface="Calibri"/>
                        </a:rPr>
                        <a:t>Total: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setwithadvisor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19" y="604011"/>
            <a:ext cx="5147945" cy="247015"/>
          </a:xfrm>
          <a:custGeom>
            <a:avLst/>
            <a:gdLst/>
            <a:ahLst/>
            <a:cxnLst/>
            <a:rect l="l" t="t" r="r" b="b"/>
            <a:pathLst>
              <a:path w="5147945" h="247015">
                <a:moveTo>
                  <a:pt x="5103241" y="0"/>
                </a:moveTo>
                <a:lnTo>
                  <a:pt x="44513" y="0"/>
                </a:lnTo>
                <a:lnTo>
                  <a:pt x="19786" y="34417"/>
                </a:lnTo>
                <a:lnTo>
                  <a:pt x="4940" y="76835"/>
                </a:lnTo>
                <a:lnTo>
                  <a:pt x="0" y="123317"/>
                </a:lnTo>
                <a:lnTo>
                  <a:pt x="4940" y="169799"/>
                </a:lnTo>
                <a:lnTo>
                  <a:pt x="19786" y="212217"/>
                </a:lnTo>
                <a:lnTo>
                  <a:pt x="44513" y="246634"/>
                </a:lnTo>
                <a:lnTo>
                  <a:pt x="5103241" y="246634"/>
                </a:lnTo>
                <a:lnTo>
                  <a:pt x="5127879" y="212217"/>
                </a:lnTo>
                <a:lnTo>
                  <a:pt x="5142738" y="169799"/>
                </a:lnTo>
                <a:lnTo>
                  <a:pt x="5147691" y="123317"/>
                </a:lnTo>
                <a:lnTo>
                  <a:pt x="5142738" y="76835"/>
                </a:lnTo>
                <a:lnTo>
                  <a:pt x="5127879" y="34417"/>
                </a:lnTo>
                <a:lnTo>
                  <a:pt x="5103241" y="0"/>
                </a:lnTo>
                <a:close/>
              </a:path>
            </a:pathLst>
          </a:custGeom>
          <a:solidFill>
            <a:srgbClr val="FFD10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4640133"/>
            <a:ext cx="9144000" cy="508000"/>
            <a:chOff x="0" y="4640133"/>
            <a:chExt cx="9144000" cy="508000"/>
          </a:xfrm>
        </p:grpSpPr>
        <p:sp>
          <p:nvSpPr>
            <p:cNvPr id="4" name="object 4"/>
            <p:cNvSpPr/>
            <p:nvPr/>
          </p:nvSpPr>
          <p:spPr>
            <a:xfrm>
              <a:off x="0" y="4640133"/>
              <a:ext cx="9144000" cy="508000"/>
            </a:xfrm>
            <a:custGeom>
              <a:avLst/>
              <a:gdLst/>
              <a:ahLst/>
              <a:cxnLst/>
              <a:rect l="l" t="t" r="r" b="b"/>
              <a:pathLst>
                <a:path w="9144000" h="508000">
                  <a:moveTo>
                    <a:pt x="9144000" y="0"/>
                  </a:moveTo>
                  <a:lnTo>
                    <a:pt x="0" y="0"/>
                  </a:lnTo>
                  <a:lnTo>
                    <a:pt x="0" y="507938"/>
                  </a:lnTo>
                  <a:lnTo>
                    <a:pt x="9144000" y="50793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8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8392" y="4731650"/>
              <a:ext cx="1216152" cy="329476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350" b="0" spc="65" dirty="0">
                <a:latin typeface="Lucida Sans"/>
                <a:cs typeface="Lucida Sans"/>
              </a:rPr>
              <a:t>Tentative*</a:t>
            </a:r>
            <a:r>
              <a:rPr sz="2350" b="0" spc="80" dirty="0">
                <a:latin typeface="Lucida Sans"/>
                <a:cs typeface="Lucida Sans"/>
              </a:rPr>
              <a:t> </a:t>
            </a:r>
            <a:r>
              <a:rPr sz="2350" b="0" spc="120" dirty="0">
                <a:latin typeface="Lucida Sans"/>
                <a:cs typeface="Lucida Sans"/>
              </a:rPr>
              <a:t>Semester</a:t>
            </a:r>
            <a:r>
              <a:rPr sz="2350" b="0" spc="170" dirty="0">
                <a:latin typeface="Lucida Sans"/>
                <a:cs typeface="Lucida Sans"/>
              </a:rPr>
              <a:t> </a:t>
            </a:r>
            <a:r>
              <a:rPr sz="2350" b="0" spc="45" dirty="0">
                <a:latin typeface="Lucida Sans"/>
                <a:cs typeface="Lucida Sans"/>
              </a:rPr>
              <a:t>Classes:</a:t>
            </a:r>
            <a:endParaRPr sz="23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550" b="0" i="1" dirty="0">
                <a:latin typeface="Lucida Sans"/>
                <a:cs typeface="Lucida Sans"/>
              </a:rPr>
              <a:t>Math</a:t>
            </a:r>
            <a:r>
              <a:rPr sz="1550" b="0" i="1" spc="80" dirty="0">
                <a:latin typeface="Lucida Sans"/>
                <a:cs typeface="Lucida Sans"/>
              </a:rPr>
              <a:t> </a:t>
            </a:r>
            <a:r>
              <a:rPr sz="1550" b="0" i="1" spc="60" dirty="0">
                <a:latin typeface="Lucida Sans"/>
                <a:cs typeface="Lucida Sans"/>
              </a:rPr>
              <a:t>ACT</a:t>
            </a:r>
            <a:r>
              <a:rPr sz="1550" b="0" i="1" spc="140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Scores</a:t>
            </a:r>
            <a:r>
              <a:rPr sz="1550" b="0" i="1" spc="2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of</a:t>
            </a:r>
            <a:r>
              <a:rPr sz="1550" b="0" i="1" spc="30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28</a:t>
            </a:r>
            <a:r>
              <a:rPr sz="1550" b="0" i="1" spc="8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or</a:t>
            </a:r>
            <a:r>
              <a:rPr sz="1550" b="0" i="1" spc="30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higher</a:t>
            </a:r>
            <a:r>
              <a:rPr sz="1550" b="0" i="1" spc="75" dirty="0">
                <a:latin typeface="Lucida Sans"/>
                <a:cs typeface="Lucida Sans"/>
              </a:rPr>
              <a:t> (SAT</a:t>
            </a:r>
            <a:r>
              <a:rPr sz="1550" b="0" i="1" spc="2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Math</a:t>
            </a:r>
            <a:r>
              <a:rPr sz="1550" b="0" i="1" spc="85" dirty="0">
                <a:latin typeface="Lucida Sans"/>
                <a:cs typeface="Lucida Sans"/>
              </a:rPr>
              <a:t> </a:t>
            </a:r>
            <a:r>
              <a:rPr sz="1550" b="0" i="1" dirty="0">
                <a:latin typeface="Lucida Sans"/>
                <a:cs typeface="Lucida Sans"/>
              </a:rPr>
              <a:t>&gt;</a:t>
            </a:r>
            <a:r>
              <a:rPr sz="1550" b="0" i="1" spc="-165" dirty="0">
                <a:latin typeface="Lucida Sans"/>
                <a:cs typeface="Lucida Sans"/>
              </a:rPr>
              <a:t> </a:t>
            </a:r>
            <a:r>
              <a:rPr sz="1550" b="0" i="1" spc="35" dirty="0">
                <a:latin typeface="Lucida Sans"/>
                <a:cs typeface="Lucida Sans"/>
              </a:rPr>
              <a:t>660)</a:t>
            </a:r>
            <a:endParaRPr sz="1550">
              <a:latin typeface="Lucida Sans"/>
              <a:cs typeface="Lucida Sans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83546" y="907028"/>
          <a:ext cx="8140699" cy="36569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3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845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Number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Course</a:t>
                      </a: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Credit</a:t>
                      </a:r>
                      <a:r>
                        <a:rPr sz="1200" b="1" spc="-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Hours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101/112/131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English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Composition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141/147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Calculus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I/Honors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EF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151/157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Physics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Engineers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I/Honors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96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EF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105**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30" dirty="0">
                          <a:latin typeface="Calibri"/>
                          <a:cs typeface="Calibri"/>
                        </a:rPr>
                        <a:t>Computer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Methods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Engineering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Problem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Solving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679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b="1" spc="-25" dirty="0">
                          <a:solidFill>
                            <a:srgbClr val="C0504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b="1" spc="-25" dirty="0">
                          <a:solidFill>
                            <a:srgbClr val="C0504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b="1" spc="-25" dirty="0">
                          <a:solidFill>
                            <a:srgbClr val="C0504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123825">
                        <a:lnSpc>
                          <a:spcPts val="1405"/>
                        </a:lnSpc>
                        <a:spcBef>
                          <a:spcPts val="45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COSC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101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(for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Electrical,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Computer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Engr.</a:t>
                      </a:r>
                      <a:r>
                        <a:rPr sz="1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0170">
                        <a:lnSpc>
                          <a:spcPts val="1405"/>
                        </a:lnSpc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Computer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Science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majors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only)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35" dirty="0">
                          <a:latin typeface="Calibri"/>
                          <a:cs typeface="Calibri"/>
                        </a:rPr>
                        <a:t>Introduction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Programming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4139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Chemistry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122-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123/128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(depending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major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choice)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Chemistry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Lab/ Honors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spc="-30" dirty="0">
                          <a:latin typeface="Calibri"/>
                          <a:cs typeface="Calibri"/>
                        </a:rPr>
                        <a:t>Engineering</a:t>
                      </a:r>
                      <a:r>
                        <a:rPr sz="1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Fundamentals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102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Studies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101</a:t>
                      </a:r>
                      <a:r>
                        <a:rPr sz="12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or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0170">
                        <a:lnSpc>
                          <a:spcPts val="1325"/>
                        </a:lnSpc>
                        <a:spcBef>
                          <a:spcPts val="7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129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Introduction</a:t>
                      </a:r>
                      <a:r>
                        <a:rPr sz="1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TCE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UT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Special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ts val="1325"/>
                        </a:lnSpc>
                        <a:spcBef>
                          <a:spcPts val="7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Topics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Seminar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460">
                <a:tc gridSpan="2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*advisor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review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courses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prior</a:t>
                      </a:r>
                      <a:r>
                        <a:rPr sz="12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registration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4775" marR="80010" indent="-635">
                        <a:lnSpc>
                          <a:spcPts val="1520"/>
                        </a:lnSpc>
                      </a:pPr>
                      <a:r>
                        <a:rPr sz="1200" spc="-35" dirty="0">
                          <a:latin typeface="Calibri"/>
                          <a:cs typeface="Calibri"/>
                        </a:rPr>
                        <a:t>Total: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advisor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5285">
                <a:tc gridSpan="2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**EF105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co-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req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EF152,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wouldn’t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take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Spring semester,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but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we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recommend if</a:t>
                      </a:r>
                      <a:r>
                        <a:rPr sz="1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able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0170">
                        <a:lnSpc>
                          <a:spcPts val="135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students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take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2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2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Fall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semester.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531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/>
              <a:t>Success</a:t>
            </a:r>
            <a:r>
              <a:rPr spc="-130" dirty="0"/>
              <a:t> </a:t>
            </a:r>
            <a:r>
              <a:rPr spc="-90" dirty="0"/>
              <a:t>Tips</a:t>
            </a:r>
            <a:r>
              <a:rPr spc="-235" dirty="0"/>
              <a:t> </a:t>
            </a:r>
            <a:r>
              <a:rPr dirty="0"/>
              <a:t>for</a:t>
            </a:r>
            <a:r>
              <a:rPr spc="-155" dirty="0"/>
              <a:t> </a:t>
            </a:r>
            <a:r>
              <a:rPr spc="-35" dirty="0"/>
              <a:t>Engineering</a:t>
            </a:r>
            <a:r>
              <a:rPr spc="-185" dirty="0"/>
              <a:t> </a:t>
            </a:r>
            <a:r>
              <a:rPr spc="-10" dirty="0"/>
              <a:t>Majors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5403" y="922781"/>
            <a:ext cx="7749540" cy="3051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Focus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on</a:t>
            </a:r>
            <a:r>
              <a:rPr sz="1800" spc="-8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time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management</a:t>
            </a:r>
            <a:r>
              <a:rPr sz="1800" spc="-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and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prioritization</a:t>
            </a:r>
            <a:r>
              <a:rPr sz="1800" spc="-2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skills.</a:t>
            </a:r>
            <a:endParaRPr sz="1800">
              <a:latin typeface="Lucida Sans"/>
              <a:cs typeface="Lucida Sans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Attend</a:t>
            </a:r>
            <a:r>
              <a:rPr sz="1800" spc="-3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class</a:t>
            </a:r>
            <a:r>
              <a:rPr sz="1800" spc="-9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regularly.</a:t>
            </a:r>
            <a:endParaRPr sz="1800">
              <a:latin typeface="Lucida Sans"/>
              <a:cs typeface="Lucida Sans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Find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productive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study</a:t>
            </a:r>
            <a:r>
              <a:rPr sz="1800" spc="-5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location</a:t>
            </a:r>
            <a:r>
              <a:rPr sz="1800" spc="-2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and</a:t>
            </a:r>
            <a:r>
              <a:rPr sz="1800" spc="-3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form</a:t>
            </a:r>
            <a:r>
              <a:rPr sz="1800" spc="-7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study</a:t>
            </a:r>
            <a:r>
              <a:rPr sz="1800" spc="-5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groups.</a:t>
            </a:r>
            <a:endParaRPr sz="1800">
              <a:latin typeface="Lucida Sans"/>
              <a:cs typeface="Lucida Sans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Keep</a:t>
            </a:r>
            <a:r>
              <a:rPr sz="1800" spc="-2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up</a:t>
            </a:r>
            <a:r>
              <a:rPr sz="1800" spc="-2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with</a:t>
            </a:r>
            <a:r>
              <a:rPr sz="1800" spc="-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homework</a:t>
            </a:r>
            <a:r>
              <a:rPr sz="1800" spc="-1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daily.</a:t>
            </a:r>
            <a:endParaRPr sz="1800">
              <a:latin typeface="Lucida Sans"/>
              <a:cs typeface="Lucida Sans"/>
            </a:endParaRPr>
          </a:p>
          <a:p>
            <a:pPr marL="298450" marR="5080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Utilize</a:t>
            </a:r>
            <a:r>
              <a:rPr sz="1800" spc="-6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tutoring</a:t>
            </a:r>
            <a:r>
              <a:rPr sz="1800" spc="-4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and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support</a:t>
            </a:r>
            <a:r>
              <a:rPr sz="1800" spc="-2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provided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on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campus.</a:t>
            </a:r>
            <a:r>
              <a:rPr sz="1800" spc="-6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Go</a:t>
            </a:r>
            <a:r>
              <a:rPr sz="1800" spc="-2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regularly,</a:t>
            </a:r>
            <a:r>
              <a:rPr sz="1800" spc="-65" dirty="0">
                <a:latin typeface="Lucida Sans"/>
                <a:cs typeface="Lucida Sans"/>
              </a:rPr>
              <a:t> </a:t>
            </a:r>
            <a:r>
              <a:rPr sz="1800" spc="-25" dirty="0">
                <a:latin typeface="Lucida Sans"/>
                <a:cs typeface="Lucida Sans"/>
              </a:rPr>
              <a:t>not </a:t>
            </a:r>
            <a:r>
              <a:rPr sz="1800" dirty="0">
                <a:latin typeface="Lucida Sans"/>
                <a:cs typeface="Lucida Sans"/>
              </a:rPr>
              <a:t>just</a:t>
            </a:r>
            <a:r>
              <a:rPr sz="1800" spc="-5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once.</a:t>
            </a:r>
            <a:endParaRPr sz="1800">
              <a:latin typeface="Lucida Sans"/>
              <a:cs typeface="Lucida Sans"/>
            </a:endParaRPr>
          </a:p>
          <a:p>
            <a:pPr marL="755650" lvl="1" indent="-285750">
              <a:lnSpc>
                <a:spcPct val="100000"/>
              </a:lnSpc>
              <a:spcBef>
                <a:spcPts val="15"/>
              </a:spcBef>
              <a:buClr>
                <a:srgbClr val="000000"/>
              </a:buClr>
              <a:buFont typeface="Wingdings"/>
              <a:buChar char=""/>
              <a:tabLst>
                <a:tab pos="755650" algn="l"/>
              </a:tabLst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Engineering</a:t>
            </a:r>
            <a:r>
              <a:rPr sz="18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Study</a:t>
            </a:r>
            <a:r>
              <a:rPr sz="1800" u="sng" spc="-5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2"/>
              </a:rPr>
              <a:t>Center</a:t>
            </a:r>
            <a:endParaRPr sz="1800">
              <a:latin typeface="Lucida Sans"/>
              <a:cs typeface="Lucida Sans"/>
            </a:endParaRPr>
          </a:p>
          <a:p>
            <a:pPr marL="755650" lvl="1" indent="-28575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Wingdings"/>
              <a:buChar char=""/>
              <a:tabLst>
                <a:tab pos="755650" algn="l"/>
              </a:tabLst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Vol</a:t>
            </a:r>
            <a:r>
              <a:rPr sz="1800" u="sng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Study</a:t>
            </a:r>
            <a:r>
              <a:rPr sz="1800" u="sng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Lucida Sans"/>
                <a:cs typeface="Lucida Sans"/>
                <a:hlinkClick r:id="rId3"/>
              </a:rPr>
              <a:t>Center</a:t>
            </a:r>
            <a:endParaRPr sz="1800">
              <a:latin typeface="Lucida Sans"/>
              <a:cs typeface="Lucida Sans"/>
            </a:endParaRPr>
          </a:p>
          <a:p>
            <a:pPr marL="298450" marR="231775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Introduce</a:t>
            </a:r>
            <a:r>
              <a:rPr sz="1800" spc="-8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yourself</a:t>
            </a:r>
            <a:r>
              <a:rPr sz="1800" spc="-3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to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</a:t>
            </a:r>
            <a:r>
              <a:rPr sz="1800" spc="-3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professors—</a:t>
            </a:r>
            <a:r>
              <a:rPr sz="1800" dirty="0">
                <a:latin typeface="Lucida Sans"/>
                <a:cs typeface="Lucida Sans"/>
              </a:rPr>
              <a:t>ask</a:t>
            </a:r>
            <a:r>
              <a:rPr sz="1800" spc="-5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questions</a:t>
            </a:r>
            <a:r>
              <a:rPr sz="1800" spc="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about</a:t>
            </a:r>
            <a:r>
              <a:rPr sz="1800" spc="3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class </a:t>
            </a:r>
            <a:r>
              <a:rPr sz="1800" dirty="0">
                <a:latin typeface="Lucida Sans"/>
                <a:cs typeface="Lucida Sans"/>
              </a:rPr>
              <a:t>expectations</a:t>
            </a:r>
            <a:r>
              <a:rPr sz="1800" spc="-8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and</a:t>
            </a:r>
            <a:r>
              <a:rPr sz="1800" spc="-7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requirements.</a:t>
            </a:r>
            <a:endParaRPr sz="1800">
              <a:latin typeface="Lucida Sans"/>
              <a:cs typeface="Lucida Sans"/>
            </a:endParaRPr>
          </a:p>
          <a:p>
            <a:pPr marL="298450" indent="-285750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latin typeface="Lucida Sans"/>
                <a:cs typeface="Lucida Sans"/>
              </a:rPr>
              <a:t>Connect</a:t>
            </a:r>
            <a:r>
              <a:rPr sz="1800" spc="1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with</a:t>
            </a:r>
            <a:r>
              <a:rPr sz="1800" spc="-6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</a:t>
            </a:r>
            <a:r>
              <a:rPr sz="1800" spc="-40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advisor—</a:t>
            </a:r>
            <a:r>
              <a:rPr sz="1800" dirty="0">
                <a:latin typeface="Lucida Sans"/>
                <a:cs typeface="Lucida Sans"/>
              </a:rPr>
              <a:t>ask</a:t>
            </a:r>
            <a:r>
              <a:rPr sz="1800" spc="-7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questions</a:t>
            </a:r>
            <a:r>
              <a:rPr sz="1800" spc="-1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and</a:t>
            </a:r>
            <a:r>
              <a:rPr sz="1800" spc="-5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share</a:t>
            </a:r>
            <a:r>
              <a:rPr sz="1800" spc="-20" dirty="0">
                <a:latin typeface="Lucida Sans"/>
                <a:cs typeface="Lucida Sans"/>
              </a:rPr>
              <a:t> </a:t>
            </a:r>
            <a:r>
              <a:rPr sz="1800" dirty="0">
                <a:latin typeface="Lucida Sans"/>
                <a:cs typeface="Lucida Sans"/>
              </a:rPr>
              <a:t>your</a:t>
            </a:r>
            <a:r>
              <a:rPr sz="1800" spc="-45" dirty="0">
                <a:latin typeface="Lucida Sans"/>
                <a:cs typeface="Lucida Sans"/>
              </a:rPr>
              <a:t> </a:t>
            </a:r>
            <a:r>
              <a:rPr sz="1800" spc="-10" dirty="0">
                <a:latin typeface="Lucida Sans"/>
                <a:cs typeface="Lucida Sans"/>
              </a:rPr>
              <a:t>plans.</a:t>
            </a:r>
            <a:endParaRPr sz="18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6575" y="228485"/>
            <a:ext cx="6135370" cy="641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50" spc="-35" dirty="0"/>
              <a:t>Experience</a:t>
            </a:r>
            <a:r>
              <a:rPr sz="4050" spc="-270" dirty="0"/>
              <a:t> </a:t>
            </a:r>
            <a:r>
              <a:rPr sz="4050" spc="-10" dirty="0"/>
              <a:t>Engineering</a:t>
            </a:r>
            <a:endParaRPr sz="4050"/>
          </a:p>
        </p:txBody>
      </p:sp>
      <p:sp>
        <p:nvSpPr>
          <p:cNvPr id="3" name="object 3"/>
          <p:cNvSpPr txBox="1"/>
          <p:nvPr/>
        </p:nvSpPr>
        <p:spPr>
          <a:xfrm>
            <a:off x="536575" y="1133728"/>
            <a:ext cx="7231380" cy="3102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105"/>
              </a:spcBef>
              <a:tabLst>
                <a:tab pos="419734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There</a:t>
            </a:r>
            <a:r>
              <a:rPr sz="20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many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ways</a:t>
            </a:r>
            <a:r>
              <a:rPr sz="200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begin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planning</a:t>
            </a:r>
            <a:r>
              <a:rPr sz="200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for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200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deeper</a:t>
            </a:r>
            <a:r>
              <a:rPr sz="20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level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	involvement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within</a:t>
            </a:r>
            <a:r>
              <a:rPr sz="20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Tickle</a:t>
            </a:r>
            <a:r>
              <a:rPr sz="2000" spc="-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College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2000" spc="95" dirty="0">
                <a:solidFill>
                  <a:srgbClr val="3A3B3D"/>
                </a:solidFill>
                <a:latin typeface="Lucida Sans"/>
                <a:cs typeface="Lucida Sans"/>
              </a:rPr>
              <a:t>(TCE)</a:t>
            </a:r>
            <a:r>
              <a:rPr sz="2000" spc="1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outside</a:t>
            </a:r>
            <a:r>
              <a:rPr sz="200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classroom.</a:t>
            </a:r>
            <a:r>
              <a:rPr sz="2000" spc="-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Consider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opportunities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such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as</a:t>
            </a:r>
            <a:r>
              <a:rPr sz="2000" spc="-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honors</a:t>
            </a:r>
            <a:r>
              <a:rPr sz="2000" spc="-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programs,</a:t>
            </a:r>
            <a:r>
              <a:rPr sz="2000" spc="-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minors,</a:t>
            </a:r>
            <a:r>
              <a:rPr sz="2000" spc="-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studying</a:t>
            </a:r>
            <a:r>
              <a:rPr sz="2000" spc="-7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abroad,</a:t>
            </a:r>
            <a:r>
              <a:rPr sz="2000" spc="-1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career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development,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85" dirty="0">
                <a:solidFill>
                  <a:srgbClr val="3A3B3D"/>
                </a:solidFill>
                <a:latin typeface="Lucida Sans"/>
                <a:cs typeface="Lucida Sans"/>
              </a:rPr>
              <a:t>co-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op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or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internships,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 global</a:t>
            </a:r>
            <a:r>
              <a:rPr sz="2000" spc="4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initiatives,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undergraduate</a:t>
            </a:r>
            <a:r>
              <a:rPr sz="20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research,</a:t>
            </a:r>
            <a:r>
              <a:rPr sz="2000" spc="-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more.</a:t>
            </a:r>
            <a:endParaRPr sz="20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000">
              <a:latin typeface="Lucida Sans"/>
              <a:cs typeface="Lucida Sans"/>
            </a:endParaRPr>
          </a:p>
          <a:p>
            <a:pPr marL="12700" marR="157480">
              <a:lnSpc>
                <a:spcPct val="100800"/>
              </a:lnSpc>
              <a:tabLst>
                <a:tab pos="2477770" algn="l"/>
              </a:tabLst>
            </a:pP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200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next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page,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read</a:t>
            </a:r>
            <a:r>
              <a:rPr sz="2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about</a:t>
            </a:r>
            <a:r>
              <a:rPr sz="20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some</a:t>
            </a:r>
            <a:r>
              <a:rPr sz="2000" spc="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of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20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opportunities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available</a:t>
            </a:r>
            <a:r>
              <a:rPr sz="2000" spc="-11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 and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be</a:t>
            </a:r>
            <a:r>
              <a:rPr sz="2000" spc="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prepared</a:t>
            </a:r>
            <a:r>
              <a:rPr sz="2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20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begin</a:t>
            </a:r>
            <a:r>
              <a:rPr sz="2000" spc="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discussing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5" dirty="0">
                <a:solidFill>
                  <a:srgbClr val="3A3B3D"/>
                </a:solidFill>
                <a:latin typeface="Lucida Sans"/>
                <a:cs typeface="Lucida Sans"/>
              </a:rPr>
              <a:t>the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ones</a:t>
            </a:r>
            <a:r>
              <a:rPr sz="200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2000" spc="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are</a:t>
            </a:r>
            <a:r>
              <a:rPr sz="2000" spc="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20" dirty="0">
                <a:solidFill>
                  <a:srgbClr val="3A3B3D"/>
                </a:solidFill>
                <a:latin typeface="Lucida Sans"/>
                <a:cs typeface="Lucida Sans"/>
              </a:rPr>
              <a:t>most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	interested</a:t>
            </a:r>
            <a:r>
              <a:rPr sz="20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20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20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2000" spc="-10" dirty="0">
                <a:solidFill>
                  <a:srgbClr val="3A3B3D"/>
                </a:solidFill>
                <a:latin typeface="Lucida Sans"/>
                <a:cs typeface="Lucida Sans"/>
              </a:rPr>
              <a:t>advisor.</a:t>
            </a:r>
            <a:endParaRPr sz="2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6575" y="228167"/>
            <a:ext cx="676020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Experience</a:t>
            </a:r>
            <a:r>
              <a:rPr sz="4400" spc="-30" dirty="0"/>
              <a:t> </a:t>
            </a:r>
            <a:r>
              <a:rPr sz="4400" spc="-10" dirty="0"/>
              <a:t>Engineering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25"/>
              </a:spcBef>
            </a:pPr>
            <a:r>
              <a:rPr dirty="0">
                <a:hlinkClick r:id="rId2"/>
              </a:rPr>
              <a:t>Cente</a:t>
            </a:r>
            <a:r>
              <a:rPr dirty="0"/>
              <a:t>r</a:t>
            </a:r>
            <a:r>
              <a:rPr spc="150" dirty="0"/>
              <a:t> </a:t>
            </a:r>
            <a:r>
              <a:rPr dirty="0">
                <a:hlinkClick r:id="rId2"/>
              </a:rPr>
              <a:t>fo</a:t>
            </a:r>
            <a:r>
              <a:rPr dirty="0"/>
              <a:t>r</a:t>
            </a:r>
            <a:r>
              <a:rPr spc="95" dirty="0"/>
              <a:t> </a:t>
            </a:r>
            <a:r>
              <a:rPr dirty="0">
                <a:hlinkClick r:id="rId2"/>
              </a:rPr>
              <a:t>Caree</a:t>
            </a:r>
            <a:r>
              <a:rPr dirty="0"/>
              <a:t>r</a:t>
            </a:r>
            <a:r>
              <a:rPr spc="185" dirty="0"/>
              <a:t> </a:t>
            </a:r>
            <a:r>
              <a:rPr dirty="0">
                <a:hlinkClick r:id="rId2"/>
              </a:rPr>
              <a:t>Developmen</a:t>
            </a:r>
            <a:r>
              <a:rPr dirty="0"/>
              <a:t>t</a:t>
            </a:r>
            <a:r>
              <a:rPr spc="150" dirty="0"/>
              <a:t> </a:t>
            </a:r>
            <a:r>
              <a:rPr sz="1200" dirty="0">
                <a:latin typeface="Calibri"/>
                <a:cs typeface="Calibri"/>
                <a:hlinkClick r:id="rId2"/>
              </a:rPr>
              <a:t>&amp;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  <a:hlinkClick r:id="rId2"/>
              </a:rPr>
              <a:t>Academi</a:t>
            </a:r>
            <a:r>
              <a:rPr sz="1200" dirty="0">
                <a:latin typeface="Calibri"/>
                <a:cs typeface="Calibri"/>
              </a:rPr>
              <a:t>c</a:t>
            </a:r>
            <a:r>
              <a:rPr sz="1200" spc="17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  <a:hlinkClick r:id="rId2"/>
              </a:rPr>
              <a:t>Exploration</a:t>
            </a:r>
            <a:endParaRPr sz="1200">
              <a:latin typeface="Calibri"/>
              <a:cs typeface="Calibri"/>
            </a:endParaRPr>
          </a:p>
          <a:p>
            <a:pPr marL="183515" indent="-170815">
              <a:lnSpc>
                <a:spcPts val="1245"/>
              </a:lnSpc>
              <a:spcBef>
                <a:spcPts val="80"/>
              </a:spcBef>
              <a:buFont typeface="Wingdings"/>
              <a:buChar char=""/>
              <a:tabLst>
                <a:tab pos="183515" algn="l"/>
              </a:tabLst>
            </a:pPr>
            <a:r>
              <a:rPr u="none" dirty="0">
                <a:solidFill>
                  <a:srgbClr val="3A3B3D"/>
                </a:solidFill>
              </a:rPr>
              <a:t>Explore</a:t>
            </a:r>
            <a:r>
              <a:rPr u="none" spc="22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majors,</a:t>
            </a:r>
            <a:r>
              <a:rPr u="none" spc="17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develop</a:t>
            </a:r>
            <a:r>
              <a:rPr u="none" spc="24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career</a:t>
            </a:r>
            <a:r>
              <a:rPr u="none" spc="165" dirty="0">
                <a:solidFill>
                  <a:srgbClr val="3A3B3D"/>
                </a:solidFill>
              </a:rPr>
              <a:t> </a:t>
            </a:r>
            <a:r>
              <a:rPr u="none" spc="-10" dirty="0">
                <a:solidFill>
                  <a:srgbClr val="3A3B3D"/>
                </a:solidFill>
              </a:rPr>
              <a:t>readiness,</a:t>
            </a:r>
          </a:p>
          <a:p>
            <a:pPr marL="184150">
              <a:lnSpc>
                <a:spcPts val="1245"/>
              </a:lnSpc>
            </a:pPr>
            <a:r>
              <a:rPr u="none" dirty="0">
                <a:solidFill>
                  <a:srgbClr val="3A3B3D"/>
                </a:solidFill>
              </a:rPr>
              <a:t>participate</a:t>
            </a:r>
            <a:r>
              <a:rPr u="none" spc="14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in</a:t>
            </a:r>
            <a:r>
              <a:rPr u="none" spc="20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job</a:t>
            </a:r>
            <a:r>
              <a:rPr u="none" spc="80" dirty="0">
                <a:solidFill>
                  <a:srgbClr val="3A3B3D"/>
                </a:solidFill>
              </a:rPr>
              <a:t> </a:t>
            </a:r>
            <a:r>
              <a:rPr u="none" spc="-20" dirty="0">
                <a:solidFill>
                  <a:srgbClr val="3A3B3D"/>
                </a:solidFill>
              </a:rPr>
              <a:t>fairs</a:t>
            </a:r>
          </a:p>
          <a:p>
            <a:pPr marL="13335">
              <a:lnSpc>
                <a:spcPct val="100000"/>
              </a:lnSpc>
              <a:spcBef>
                <a:spcPts val="680"/>
              </a:spcBef>
            </a:pPr>
            <a:r>
              <a:rPr u="sng" dirty="0">
                <a:uFill>
                  <a:solidFill>
                    <a:srgbClr val="006FC0"/>
                  </a:solidFill>
                </a:uFill>
                <a:hlinkClick r:id="rId3"/>
              </a:rPr>
              <a:t>Coo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k</a:t>
            </a:r>
            <a:r>
              <a:rPr u="sng" spc="204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3"/>
              </a:rPr>
              <a:t>Gran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d</a:t>
            </a:r>
            <a:r>
              <a:rPr u="sng" spc="175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3"/>
              </a:rPr>
              <a:t>Challeng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e</a:t>
            </a:r>
            <a:r>
              <a:rPr u="sng" spc="95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3"/>
              </a:rPr>
              <a:t>Engineerin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g</a:t>
            </a:r>
            <a:r>
              <a:rPr u="sng" spc="190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3"/>
              </a:rPr>
              <a:t>Honor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s</a:t>
            </a:r>
            <a:r>
              <a:rPr u="sng" spc="140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spc="-10" dirty="0">
                <a:uFill>
                  <a:solidFill>
                    <a:srgbClr val="006FC0"/>
                  </a:solidFill>
                </a:uFill>
                <a:hlinkClick r:id="rId3"/>
              </a:rPr>
              <a:t>Program</a:t>
            </a:r>
          </a:p>
          <a:p>
            <a:pPr marL="183515" marR="60325" indent="-170815">
              <a:lnSpc>
                <a:spcPct val="103000"/>
              </a:lnSpc>
              <a:spcBef>
                <a:spcPts val="145"/>
              </a:spcBef>
              <a:buFont typeface="Wingdings"/>
              <a:buChar char=""/>
              <a:tabLst>
                <a:tab pos="184785" algn="l"/>
              </a:tabLst>
            </a:pPr>
            <a:r>
              <a:rPr u="none" dirty="0">
                <a:solidFill>
                  <a:srgbClr val="3A3B3D"/>
                </a:solidFill>
              </a:rPr>
              <a:t>Provides</a:t>
            </a:r>
            <a:r>
              <a:rPr u="none" spc="22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greater</a:t>
            </a:r>
            <a:r>
              <a:rPr u="none" spc="26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intellectual</a:t>
            </a:r>
            <a:r>
              <a:rPr u="none" spc="24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challenges</a:t>
            </a:r>
            <a:r>
              <a:rPr u="none" spc="24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and</a:t>
            </a:r>
            <a:r>
              <a:rPr u="none" spc="120" dirty="0">
                <a:solidFill>
                  <a:srgbClr val="3A3B3D"/>
                </a:solidFill>
              </a:rPr>
              <a:t> </a:t>
            </a:r>
            <a:r>
              <a:rPr u="none" spc="-10" dirty="0">
                <a:solidFill>
                  <a:srgbClr val="3A3B3D"/>
                </a:solidFill>
              </a:rPr>
              <a:t>broader 	</a:t>
            </a:r>
            <a:r>
              <a:rPr u="none" dirty="0">
                <a:solidFill>
                  <a:srgbClr val="3A3B3D"/>
                </a:solidFill>
              </a:rPr>
              <a:t>educational</a:t>
            </a:r>
            <a:r>
              <a:rPr u="none" spc="24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experiences</a:t>
            </a:r>
            <a:r>
              <a:rPr u="none" spc="229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for</a:t>
            </a:r>
            <a:r>
              <a:rPr u="none" spc="16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engineering</a:t>
            </a:r>
            <a:r>
              <a:rPr u="none" spc="125" dirty="0">
                <a:solidFill>
                  <a:srgbClr val="3A3B3D"/>
                </a:solidFill>
              </a:rPr>
              <a:t> </a:t>
            </a:r>
            <a:r>
              <a:rPr u="none" spc="-10" dirty="0">
                <a:solidFill>
                  <a:srgbClr val="3A3B3D"/>
                </a:solidFill>
              </a:rPr>
              <a:t>students</a:t>
            </a:r>
          </a:p>
          <a:p>
            <a:pPr marL="12700" marR="469900">
              <a:lnSpc>
                <a:spcPct val="103000"/>
              </a:lnSpc>
              <a:spcBef>
                <a:spcPts val="690"/>
              </a:spcBef>
            </a:pPr>
            <a:r>
              <a:rPr dirty="0">
                <a:hlinkClick r:id="rId4"/>
              </a:rPr>
              <a:t>Dwigh</a:t>
            </a:r>
            <a:r>
              <a:rPr dirty="0"/>
              <a:t>t</a:t>
            </a:r>
            <a:r>
              <a:rPr spc="55" dirty="0"/>
              <a:t> </a:t>
            </a:r>
            <a:r>
              <a:rPr dirty="0">
                <a:hlinkClick r:id="rId4"/>
              </a:rPr>
              <a:t>Hutchin</a:t>
            </a:r>
            <a:r>
              <a:rPr dirty="0"/>
              <a:t>s</a:t>
            </a:r>
            <a:r>
              <a:rPr spc="40" dirty="0"/>
              <a:t> </a:t>
            </a:r>
            <a:r>
              <a:rPr dirty="0">
                <a:hlinkClick r:id="rId4"/>
              </a:rPr>
              <a:t>Expanding</a:t>
            </a:r>
            <a:r>
              <a:rPr spc="-35" dirty="0">
                <a:hlinkClick r:id="rId4"/>
              </a:rPr>
              <a:t> </a:t>
            </a:r>
            <a:r>
              <a:rPr dirty="0">
                <a:hlinkClick r:id="rId4"/>
              </a:rPr>
              <a:t>Access</a:t>
            </a:r>
            <a:r>
              <a:rPr spc="25" dirty="0">
                <a:hlinkClick r:id="rId4"/>
              </a:rPr>
              <a:t> </a:t>
            </a:r>
            <a:r>
              <a:rPr dirty="0">
                <a:hlinkClick r:id="rId4"/>
              </a:rPr>
              <a:t>to</a:t>
            </a:r>
            <a:r>
              <a:rPr spc="65" dirty="0">
                <a:hlinkClick r:id="rId4"/>
              </a:rPr>
              <a:t> </a:t>
            </a:r>
            <a:r>
              <a:rPr spc="-10" dirty="0">
                <a:hlinkClick r:id="rId4"/>
              </a:rPr>
              <a:t>Engineering</a:t>
            </a:r>
            <a:r>
              <a:rPr u="none" spc="-10" dirty="0"/>
              <a:t> </a:t>
            </a:r>
            <a:r>
              <a:rPr spc="-10" dirty="0">
                <a:hlinkClick r:id="rId4"/>
              </a:rPr>
              <a:t>Program</a:t>
            </a:r>
          </a:p>
          <a:p>
            <a:pPr marL="183515" indent="-170815">
              <a:lnSpc>
                <a:spcPct val="100000"/>
              </a:lnSpc>
              <a:spcBef>
                <a:spcPts val="185"/>
              </a:spcBef>
              <a:buFont typeface="Wingdings"/>
              <a:buChar char=""/>
              <a:tabLst>
                <a:tab pos="183515" algn="l"/>
              </a:tabLst>
            </a:pPr>
            <a:r>
              <a:rPr u="none" dirty="0">
                <a:solidFill>
                  <a:srgbClr val="3A3B3D"/>
                </a:solidFill>
              </a:rPr>
              <a:t>Check</a:t>
            </a:r>
            <a:r>
              <a:rPr u="none" spc="16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out</a:t>
            </a:r>
            <a:r>
              <a:rPr u="none" spc="12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the</a:t>
            </a:r>
            <a:r>
              <a:rPr u="none" spc="14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programs,</a:t>
            </a:r>
            <a:r>
              <a:rPr u="none" spc="13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support</a:t>
            </a:r>
            <a:r>
              <a:rPr u="none" spc="12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services,</a:t>
            </a:r>
            <a:r>
              <a:rPr u="none" spc="125" dirty="0">
                <a:solidFill>
                  <a:srgbClr val="3A3B3D"/>
                </a:solidFill>
              </a:rPr>
              <a:t> </a:t>
            </a:r>
            <a:r>
              <a:rPr u="none" spc="-25" dirty="0">
                <a:solidFill>
                  <a:srgbClr val="3A3B3D"/>
                </a:solidFill>
              </a:rPr>
              <a:t>and</a:t>
            </a:r>
          </a:p>
          <a:p>
            <a:pPr marL="184785">
              <a:lnSpc>
                <a:spcPct val="100000"/>
              </a:lnSpc>
              <a:spcBef>
                <a:spcPts val="40"/>
              </a:spcBef>
            </a:pPr>
            <a:r>
              <a:rPr u="none" dirty="0">
                <a:solidFill>
                  <a:srgbClr val="3A3B3D"/>
                </a:solidFill>
              </a:rPr>
              <a:t>student</a:t>
            </a:r>
            <a:r>
              <a:rPr u="none" spc="185" dirty="0">
                <a:solidFill>
                  <a:srgbClr val="3A3B3D"/>
                </a:solidFill>
              </a:rPr>
              <a:t> </a:t>
            </a:r>
            <a:r>
              <a:rPr u="none" spc="-10" dirty="0">
                <a:solidFill>
                  <a:srgbClr val="3A3B3D"/>
                </a:solidFill>
              </a:rPr>
              <a:t>organizations</a:t>
            </a: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u="sng" dirty="0">
                <a:uFill>
                  <a:solidFill>
                    <a:srgbClr val="006FC0"/>
                  </a:solidFill>
                </a:uFill>
                <a:hlinkClick r:id="rId5"/>
              </a:rPr>
              <a:t>Engineerin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g</a:t>
            </a:r>
            <a:r>
              <a:rPr u="sng" spc="270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5"/>
              </a:rPr>
              <a:t>Facult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y</a:t>
            </a:r>
            <a:r>
              <a:rPr u="sng" spc="285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5"/>
              </a:rPr>
              <a:t>Le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d</a:t>
            </a:r>
            <a:r>
              <a:rPr u="sng" spc="355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5"/>
              </a:rPr>
              <a:t>Stud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y</a:t>
            </a:r>
            <a:r>
              <a:rPr u="sng" spc="210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spc="-10" dirty="0">
                <a:uFill>
                  <a:solidFill>
                    <a:srgbClr val="006FC0"/>
                  </a:solidFill>
                </a:uFill>
                <a:hlinkClick r:id="rId5"/>
              </a:rPr>
              <a:t>Abroad</a:t>
            </a:r>
          </a:p>
          <a:p>
            <a:pPr marL="183515" indent="-170815">
              <a:lnSpc>
                <a:spcPct val="100000"/>
              </a:lnSpc>
              <a:spcBef>
                <a:spcPts val="185"/>
              </a:spcBef>
              <a:buFont typeface="Wingdings"/>
              <a:buChar char=""/>
              <a:tabLst>
                <a:tab pos="183515" algn="l"/>
              </a:tabLst>
            </a:pPr>
            <a:r>
              <a:rPr u="none" dirty="0">
                <a:solidFill>
                  <a:srgbClr val="3A3B3D"/>
                </a:solidFill>
              </a:rPr>
              <a:t>Study</a:t>
            </a:r>
            <a:r>
              <a:rPr u="none" spc="13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abroad</a:t>
            </a:r>
            <a:r>
              <a:rPr u="none" spc="17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in</a:t>
            </a:r>
            <a:r>
              <a:rPr u="none" spc="20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engineering</a:t>
            </a:r>
            <a:r>
              <a:rPr u="none" spc="16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courses</a:t>
            </a:r>
            <a:r>
              <a:rPr u="none" spc="18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with</a:t>
            </a:r>
            <a:r>
              <a:rPr u="none" spc="16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our</a:t>
            </a:r>
            <a:r>
              <a:rPr u="none" spc="75" dirty="0">
                <a:solidFill>
                  <a:srgbClr val="3A3B3D"/>
                </a:solidFill>
              </a:rPr>
              <a:t> </a:t>
            </a:r>
            <a:r>
              <a:rPr u="none" spc="-10" dirty="0">
                <a:solidFill>
                  <a:srgbClr val="3A3B3D"/>
                </a:solidFill>
              </a:rPr>
              <a:t>faculty</a:t>
            </a:r>
          </a:p>
          <a:p>
            <a:pPr marL="40640">
              <a:lnSpc>
                <a:spcPct val="100000"/>
              </a:lnSpc>
              <a:spcBef>
                <a:spcPts val="685"/>
              </a:spcBef>
            </a:pPr>
            <a:r>
              <a:rPr u="sng" dirty="0">
                <a:uFill>
                  <a:solidFill>
                    <a:srgbClr val="006FC0"/>
                  </a:solidFill>
                </a:uFill>
                <a:hlinkClick r:id="rId6"/>
              </a:rPr>
              <a:t>Engineerin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g</a:t>
            </a:r>
            <a:r>
              <a:rPr u="sng" spc="290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6FC0"/>
                  </a:solidFill>
                </a:uFill>
                <a:hlinkClick r:id="rId6"/>
              </a:rPr>
              <a:t>Studen</a:t>
            </a:r>
            <a:r>
              <a:rPr u="sng" dirty="0">
                <a:uFill>
                  <a:solidFill>
                    <a:srgbClr val="006FC0"/>
                  </a:solidFill>
                </a:uFill>
              </a:rPr>
              <a:t>t</a:t>
            </a:r>
            <a:r>
              <a:rPr u="sng" spc="270" dirty="0">
                <a:uFill>
                  <a:solidFill>
                    <a:srgbClr val="006FC0"/>
                  </a:solidFill>
                </a:uFill>
              </a:rPr>
              <a:t> </a:t>
            </a:r>
            <a:r>
              <a:rPr u="sng" spc="-10" dirty="0">
                <a:uFill>
                  <a:solidFill>
                    <a:srgbClr val="006FC0"/>
                  </a:solidFill>
                </a:uFill>
                <a:hlinkClick r:id="rId6"/>
              </a:rPr>
              <a:t>Organizations</a:t>
            </a:r>
          </a:p>
          <a:p>
            <a:pPr marL="211454" marR="742950" indent="-172085">
              <a:lnSpc>
                <a:spcPct val="103099"/>
              </a:lnSpc>
              <a:spcBef>
                <a:spcPts val="5"/>
              </a:spcBef>
              <a:buFont typeface="Wingdings"/>
              <a:buChar char=""/>
              <a:tabLst>
                <a:tab pos="211454" algn="l"/>
              </a:tabLst>
            </a:pPr>
            <a:r>
              <a:rPr u="none" dirty="0">
                <a:solidFill>
                  <a:srgbClr val="3A3B3D"/>
                </a:solidFill>
              </a:rPr>
              <a:t>Consider</a:t>
            </a:r>
            <a:r>
              <a:rPr u="none" spc="12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joining</a:t>
            </a:r>
            <a:r>
              <a:rPr u="none" spc="125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a</a:t>
            </a:r>
            <a:r>
              <a:rPr u="none" spc="15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student</a:t>
            </a:r>
            <a:r>
              <a:rPr u="none" spc="80" dirty="0">
                <a:solidFill>
                  <a:srgbClr val="3A3B3D"/>
                </a:solidFill>
              </a:rPr>
              <a:t> </a:t>
            </a:r>
            <a:r>
              <a:rPr u="none" dirty="0">
                <a:solidFill>
                  <a:srgbClr val="3A3B3D"/>
                </a:solidFill>
              </a:rPr>
              <a:t>organization</a:t>
            </a:r>
            <a:r>
              <a:rPr u="none" spc="114" dirty="0">
                <a:solidFill>
                  <a:srgbClr val="3A3B3D"/>
                </a:solidFill>
              </a:rPr>
              <a:t> </a:t>
            </a:r>
            <a:r>
              <a:rPr u="none" spc="-25" dirty="0">
                <a:solidFill>
                  <a:srgbClr val="3A3B3D"/>
                </a:solidFill>
              </a:rPr>
              <a:t>in </a:t>
            </a:r>
            <a:r>
              <a:rPr u="none" spc="-10" dirty="0">
                <a:solidFill>
                  <a:srgbClr val="3A3B3D"/>
                </a:solidFill>
              </a:rPr>
              <a:t>engineering</a:t>
            </a:r>
          </a:p>
        </p:txBody>
      </p:sp>
      <p:sp>
        <p:nvSpPr>
          <p:cNvPr id="4" name="object 4"/>
          <p:cNvSpPr/>
          <p:nvPr/>
        </p:nvSpPr>
        <p:spPr>
          <a:xfrm>
            <a:off x="7040880" y="1363717"/>
            <a:ext cx="36830" cy="9525"/>
          </a:xfrm>
          <a:custGeom>
            <a:avLst/>
            <a:gdLst/>
            <a:ahLst/>
            <a:cxnLst/>
            <a:rect l="l" t="t" r="r" b="b"/>
            <a:pathLst>
              <a:path w="36829" h="9525">
                <a:moveTo>
                  <a:pt x="36575" y="0"/>
                </a:moveTo>
                <a:lnTo>
                  <a:pt x="0" y="0"/>
                </a:lnTo>
                <a:lnTo>
                  <a:pt x="0" y="9152"/>
                </a:lnTo>
                <a:lnTo>
                  <a:pt x="36575" y="9152"/>
                </a:lnTo>
                <a:lnTo>
                  <a:pt x="36575" y="0"/>
                </a:lnTo>
                <a:close/>
              </a:path>
            </a:pathLst>
          </a:custGeom>
          <a:solidFill>
            <a:srgbClr val="006C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29860" y="1180782"/>
            <a:ext cx="3707765" cy="1907539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275"/>
              </a:spcBef>
            </a:pP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7"/>
              </a:rPr>
              <a:t>Engineerin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g</a:t>
            </a:r>
            <a:r>
              <a:rPr sz="1050" u="sng" spc="434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7"/>
              </a:rPr>
              <a:t>Professiona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l</a:t>
            </a:r>
            <a:r>
              <a:rPr sz="1050" u="sng" spc="315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7"/>
              </a:rPr>
              <a:t>Practice</a:t>
            </a:r>
            <a:r>
              <a:rPr sz="1050" u="none" spc="470" dirty="0">
                <a:solidFill>
                  <a:srgbClr val="0000FF"/>
                </a:solidFill>
                <a:latin typeface="Lucida Sans"/>
                <a:cs typeface="Lucida Sans"/>
              </a:rPr>
              <a:t> </a:t>
            </a:r>
            <a:r>
              <a:rPr sz="1050" u="none" dirty="0">
                <a:solidFill>
                  <a:srgbClr val="2C2C2E"/>
                </a:solidFill>
                <a:latin typeface="Lucida Sans"/>
                <a:cs typeface="Lucida Sans"/>
              </a:rPr>
              <a:t>(co-</a:t>
            </a:r>
            <a:r>
              <a:rPr sz="1050" u="none" spc="-10" dirty="0">
                <a:solidFill>
                  <a:srgbClr val="2C2C2E"/>
                </a:solidFill>
                <a:latin typeface="Lucida Sans"/>
                <a:cs typeface="Lucida Sans"/>
              </a:rPr>
              <a:t>ops/internships)</a:t>
            </a:r>
            <a:endParaRPr sz="1050" dirty="0">
              <a:latin typeface="Lucida Sans"/>
              <a:cs typeface="Lucida Sans"/>
            </a:endParaRPr>
          </a:p>
          <a:p>
            <a:pPr marL="184150" marR="89535" indent="-170815">
              <a:lnSpc>
                <a:spcPct val="103099"/>
              </a:lnSpc>
              <a:spcBef>
                <a:spcPts val="150"/>
              </a:spcBef>
              <a:buFont typeface="Wingdings"/>
              <a:buChar char=""/>
              <a:tabLst>
                <a:tab pos="185420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Enhance</a:t>
            </a:r>
            <a:r>
              <a:rPr sz="1050" spc="2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your</a:t>
            </a:r>
            <a:r>
              <a:rPr sz="1050" spc="18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classroom</a:t>
            </a:r>
            <a:r>
              <a:rPr sz="10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learning</a:t>
            </a:r>
            <a:r>
              <a:rPr sz="10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with</a:t>
            </a:r>
            <a:r>
              <a:rPr sz="1050" spc="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real</a:t>
            </a:r>
            <a:r>
              <a:rPr sz="10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3A3B3D"/>
                </a:solidFill>
                <a:latin typeface="Lucida Sans"/>
                <a:cs typeface="Lucida Sans"/>
              </a:rPr>
              <a:t>world 	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work</a:t>
            </a:r>
            <a:r>
              <a:rPr sz="1050" spc="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experience,</a:t>
            </a:r>
            <a:r>
              <a:rPr sz="105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participate</a:t>
            </a:r>
            <a:r>
              <a:rPr sz="1050" spc="1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050" spc="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hiring</a:t>
            </a:r>
            <a:r>
              <a:rPr sz="1050" spc="1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expos</a:t>
            </a:r>
            <a:r>
              <a:rPr sz="1050" spc="10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050" spc="16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20" dirty="0">
                <a:solidFill>
                  <a:srgbClr val="3A3B3D"/>
                </a:solidFill>
                <a:latin typeface="Lucida Sans"/>
                <a:cs typeface="Lucida Sans"/>
              </a:rPr>
              <a:t>Fall 	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and</a:t>
            </a:r>
            <a:r>
              <a:rPr sz="105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Spring</a:t>
            </a:r>
            <a:r>
              <a:rPr sz="1050" spc="105" dirty="0">
                <a:solidFill>
                  <a:srgbClr val="3A3B3D"/>
                </a:solidFill>
                <a:latin typeface="Lucida Sans"/>
                <a:cs typeface="Lucida Sans"/>
              </a:rPr>
              <a:t> 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semesters</a:t>
            </a:r>
            <a:endParaRPr sz="1050" dirty="0">
              <a:latin typeface="Lucida Sans"/>
              <a:cs typeface="Lucida Sans"/>
            </a:endParaRPr>
          </a:p>
          <a:p>
            <a:pPr marL="24765">
              <a:lnSpc>
                <a:spcPct val="100000"/>
              </a:lnSpc>
              <a:spcBef>
                <a:spcPts val="1035"/>
              </a:spcBef>
            </a:pP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8"/>
              </a:rPr>
              <a:t>Innovatio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n</a:t>
            </a:r>
            <a:r>
              <a:rPr sz="1050" u="sng" spc="125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8"/>
              </a:rPr>
              <a:t>&amp;</a:t>
            </a:r>
            <a:r>
              <a:rPr sz="1050" u="sng" spc="2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8"/>
              </a:rPr>
              <a:t>Collaboratio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n</a:t>
            </a:r>
            <a:r>
              <a:rPr sz="1050" u="sng" spc="254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8"/>
              </a:rPr>
              <a:t>Studio</a:t>
            </a:r>
            <a:endParaRPr sz="1050" dirty="0">
              <a:latin typeface="Lucida Sans"/>
              <a:cs typeface="Lucida Sans"/>
            </a:endParaRPr>
          </a:p>
          <a:p>
            <a:pPr marL="182880" marR="453390" indent="-170815">
              <a:lnSpc>
                <a:spcPct val="74400"/>
              </a:lnSpc>
              <a:spcBef>
                <a:spcPts val="365"/>
              </a:spcBef>
              <a:buFont typeface="Wingdings"/>
              <a:buChar char=""/>
              <a:tabLst>
                <a:tab pos="184150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Hands</a:t>
            </a:r>
            <a:r>
              <a:rPr sz="1050" dirty="0">
                <a:solidFill>
                  <a:srgbClr val="3A3B3D"/>
                </a:solidFill>
                <a:latin typeface="Times New Roman"/>
                <a:cs typeface="Times New Roman"/>
              </a:rPr>
              <a:t>-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on</a:t>
            </a:r>
            <a:r>
              <a:rPr sz="10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maker</a:t>
            </a:r>
            <a:r>
              <a:rPr sz="105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space</a:t>
            </a:r>
            <a:r>
              <a:rPr sz="1050" spc="1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05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create</a:t>
            </a:r>
            <a:r>
              <a:rPr sz="1050" spc="6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personal </a:t>
            </a:r>
            <a:r>
              <a:rPr sz="1050" spc="-25" dirty="0">
                <a:solidFill>
                  <a:srgbClr val="3A3B3D"/>
                </a:solidFill>
                <a:latin typeface="Lucida Sans"/>
                <a:cs typeface="Lucida Sans"/>
              </a:rPr>
              <a:t>and 	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classroom</a:t>
            </a:r>
            <a:r>
              <a:rPr sz="1050" spc="1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projects</a:t>
            </a:r>
            <a:endParaRPr sz="1050" dirty="0">
              <a:latin typeface="Lucida Sans"/>
              <a:cs typeface="Lucida Sans"/>
            </a:endParaRPr>
          </a:p>
          <a:p>
            <a:pPr marL="13335">
              <a:lnSpc>
                <a:spcPct val="100000"/>
              </a:lnSpc>
              <a:spcBef>
                <a:spcPts val="1010"/>
              </a:spcBef>
            </a:pP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9"/>
              </a:rPr>
              <a:t>Offic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e</a:t>
            </a:r>
            <a:r>
              <a:rPr sz="1050" u="sng" spc="24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9"/>
              </a:rPr>
              <a:t>o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f</a:t>
            </a:r>
            <a:r>
              <a:rPr sz="1050" u="sng" spc="27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0"/>
              </a:rPr>
              <a:t>Undergraduat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e</a:t>
            </a:r>
            <a:r>
              <a:rPr sz="1050" u="sng" spc="18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9"/>
              </a:rPr>
              <a:t>Research</a:t>
            </a:r>
            <a:endParaRPr sz="1050" dirty="0">
              <a:latin typeface="Lucida Sans"/>
              <a:cs typeface="Lucida Sans"/>
            </a:endParaRPr>
          </a:p>
          <a:p>
            <a:pPr marL="184150" indent="-170815">
              <a:lnSpc>
                <a:spcPts val="1210"/>
              </a:lnSpc>
              <a:spcBef>
                <a:spcPts val="110"/>
              </a:spcBef>
              <a:buFont typeface="Wingdings"/>
              <a:buChar char=""/>
              <a:tabLst>
                <a:tab pos="184150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Attend</a:t>
            </a:r>
            <a:r>
              <a:rPr sz="1050" spc="1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a</a:t>
            </a:r>
            <a:r>
              <a:rPr sz="1050" spc="24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“getting</a:t>
            </a:r>
            <a:r>
              <a:rPr sz="10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started”</a:t>
            </a:r>
            <a:r>
              <a:rPr sz="1050" spc="20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seminar,</a:t>
            </a:r>
            <a:r>
              <a:rPr sz="10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connect</a:t>
            </a:r>
            <a:r>
              <a:rPr sz="1050" spc="2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25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endParaRPr sz="1050" dirty="0">
              <a:latin typeface="Lucida Sans"/>
              <a:cs typeface="Lucida Sans"/>
            </a:endParaRPr>
          </a:p>
          <a:p>
            <a:pPr marL="184785">
              <a:lnSpc>
                <a:spcPts val="1210"/>
              </a:lnSpc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research</a:t>
            </a:r>
            <a:r>
              <a:rPr sz="1050" spc="204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opportunities</a:t>
            </a:r>
            <a:endParaRPr sz="1050" dirty="0">
              <a:latin typeface="Lucida Sans"/>
              <a:cs typeface="Lucida San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0496" y="3217671"/>
            <a:ext cx="2793365" cy="356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11"/>
              </a:rPr>
              <a:t>Vetera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n</a:t>
            </a:r>
            <a:r>
              <a:rPr sz="1050" u="sng" spc="25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11"/>
              </a:rPr>
              <a:t>Studen</a:t>
            </a:r>
            <a:r>
              <a:rPr sz="1050" u="sng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t</a:t>
            </a:r>
            <a:r>
              <a:rPr sz="1050" u="sng" spc="28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</a:rPr>
              <a:t> 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11"/>
              </a:rPr>
              <a:t>Ser</a:t>
            </a:r>
            <a:r>
              <a:rPr sz="1050" u="sng" spc="-10" dirty="0">
                <a:solidFill>
                  <a:srgbClr val="0000FF"/>
                </a:solidFill>
                <a:uFill>
                  <a:solidFill>
                    <a:srgbClr val="006FC0"/>
                  </a:solidFill>
                </a:uFill>
                <a:latin typeface="Lucida Sans"/>
                <a:cs typeface="Lucida Sans"/>
                <a:hlinkClick r:id="rId11"/>
              </a:rPr>
              <a:t>vices</a:t>
            </a:r>
            <a:endParaRPr sz="1050">
              <a:latin typeface="Lucida Sans"/>
              <a:cs typeface="Lucida Sans"/>
            </a:endParaRPr>
          </a:p>
          <a:p>
            <a:pPr marL="183515" indent="-170815">
              <a:lnSpc>
                <a:spcPct val="100000"/>
              </a:lnSpc>
              <a:spcBef>
                <a:spcPts val="40"/>
              </a:spcBef>
              <a:buFont typeface="Wingdings"/>
              <a:buChar char=""/>
              <a:tabLst>
                <a:tab pos="183515" algn="l"/>
              </a:tabLst>
            </a:pP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Connects</a:t>
            </a:r>
            <a:r>
              <a:rPr sz="1050" spc="2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veterans</a:t>
            </a:r>
            <a:r>
              <a:rPr sz="1050" spc="2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050" spc="1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dirty="0">
                <a:solidFill>
                  <a:srgbClr val="3A3B3D"/>
                </a:solidFill>
                <a:latin typeface="Lucida Sans"/>
                <a:cs typeface="Lucida Sans"/>
              </a:rPr>
              <a:t>support</a:t>
            </a:r>
            <a:r>
              <a:rPr sz="1050" spc="1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050" spc="-10" dirty="0">
                <a:solidFill>
                  <a:srgbClr val="3A3B3D"/>
                </a:solidFill>
                <a:latin typeface="Lucida Sans"/>
                <a:cs typeface="Lucida Sans"/>
              </a:rPr>
              <a:t>services</a:t>
            </a:r>
            <a:endParaRPr sz="105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9792" y="3667277"/>
            <a:ext cx="100203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2"/>
              </a:rPr>
              <a:t>@utk.tce</a:t>
            </a:r>
            <a:endParaRPr sz="18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01566" y="3667277"/>
            <a:ext cx="12712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3"/>
              </a:rPr>
              <a:t>@UTK_TCE</a:t>
            </a:r>
            <a:endParaRPr sz="1800">
              <a:latin typeface="Lucida Sans"/>
              <a:cs typeface="Lucida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41619" y="3667277"/>
            <a:ext cx="1001394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u="sng" spc="-1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4"/>
              </a:rPr>
              <a:t>@utk.tce</a:t>
            </a:r>
            <a:endParaRPr sz="1800">
              <a:latin typeface="Lucida Sans"/>
              <a:cs typeface="Lucida Sans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5875" y="3099895"/>
            <a:ext cx="544961" cy="5454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1103" y="3093364"/>
            <a:ext cx="576072" cy="54912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16752" y="3111779"/>
            <a:ext cx="548640" cy="549122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495261" y="200100"/>
            <a:ext cx="8049259" cy="8858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732155" marR="5080" indent="-720090">
              <a:lnSpc>
                <a:spcPct val="101000"/>
              </a:lnSpc>
              <a:spcBef>
                <a:spcPts val="80"/>
              </a:spcBef>
            </a:pPr>
            <a:r>
              <a:rPr dirty="0"/>
              <a:t>The</a:t>
            </a:r>
            <a:r>
              <a:rPr spc="-165" dirty="0"/>
              <a:t> </a:t>
            </a:r>
            <a:r>
              <a:rPr spc="-40" dirty="0"/>
              <a:t>advising</a:t>
            </a:r>
            <a:r>
              <a:rPr spc="-160" dirty="0"/>
              <a:t> </a:t>
            </a:r>
            <a:r>
              <a:rPr dirty="0"/>
              <a:t>team</a:t>
            </a:r>
            <a:r>
              <a:rPr spc="-80" dirty="0"/>
              <a:t> </a:t>
            </a:r>
            <a:r>
              <a:rPr spc="-55" dirty="0"/>
              <a:t>looks</a:t>
            </a:r>
            <a:r>
              <a:rPr spc="-215" dirty="0"/>
              <a:t> </a:t>
            </a:r>
            <a:r>
              <a:rPr spc="-40" dirty="0"/>
              <a:t>forward</a:t>
            </a:r>
            <a:r>
              <a:rPr spc="-195" dirty="0"/>
              <a:t> </a:t>
            </a:r>
            <a:r>
              <a:rPr dirty="0"/>
              <a:t>to</a:t>
            </a:r>
            <a:r>
              <a:rPr spc="114" dirty="0"/>
              <a:t> </a:t>
            </a:r>
            <a:r>
              <a:rPr spc="-10" dirty="0"/>
              <a:t>meeting </a:t>
            </a:r>
            <a:r>
              <a:rPr spc="-20" dirty="0"/>
              <a:t>with</a:t>
            </a:r>
            <a:r>
              <a:rPr spc="-195" dirty="0"/>
              <a:t> </a:t>
            </a:r>
            <a:r>
              <a:rPr dirty="0"/>
              <a:t>you</a:t>
            </a:r>
            <a:r>
              <a:rPr spc="-165" dirty="0"/>
              <a:t> </a:t>
            </a:r>
            <a:r>
              <a:rPr spc="-55" dirty="0"/>
              <a:t>during</a:t>
            </a:r>
            <a:r>
              <a:rPr spc="-225" dirty="0"/>
              <a:t> </a:t>
            </a:r>
            <a:r>
              <a:rPr dirty="0"/>
              <a:t>orientation.</a:t>
            </a:r>
            <a:r>
              <a:rPr spc="-130" dirty="0"/>
              <a:t> </a:t>
            </a:r>
            <a:r>
              <a:rPr dirty="0"/>
              <a:t>Go</a:t>
            </a:r>
            <a:r>
              <a:rPr spc="-210" dirty="0"/>
              <a:t> </a:t>
            </a:r>
            <a:r>
              <a:rPr spc="-10" dirty="0"/>
              <a:t>Vols!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5762" y="1145667"/>
            <a:ext cx="8014970" cy="17843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ctr">
              <a:lnSpc>
                <a:spcPct val="109200"/>
              </a:lnSpc>
              <a:spcBef>
                <a:spcPts val="120"/>
              </a:spcBef>
            </a:pP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If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you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have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questions</a:t>
            </a:r>
            <a:r>
              <a:rPr sz="1800" spc="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about</a:t>
            </a:r>
            <a:r>
              <a:rPr sz="18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800" spc="-2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information</a:t>
            </a:r>
            <a:r>
              <a:rPr sz="1800" spc="-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in</a:t>
            </a:r>
            <a:r>
              <a:rPr sz="1800" spc="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this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powerpoint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that</a:t>
            </a:r>
            <a:r>
              <a:rPr sz="1800" spc="-25" dirty="0">
                <a:solidFill>
                  <a:srgbClr val="3A3B3D"/>
                </a:solidFill>
                <a:latin typeface="Lucida Sans"/>
                <a:cs typeface="Lucida Sans"/>
              </a:rPr>
              <a:t> you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feel</a:t>
            </a:r>
            <a:r>
              <a:rPr sz="180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need</a:t>
            </a:r>
            <a:r>
              <a:rPr sz="18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8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be answered</a:t>
            </a:r>
            <a:r>
              <a:rPr sz="1800" spc="5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prior</a:t>
            </a:r>
            <a:r>
              <a:rPr sz="1800" spc="-2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to</a:t>
            </a:r>
            <a:r>
              <a:rPr sz="18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orientation, contact</a:t>
            </a:r>
            <a:r>
              <a:rPr sz="18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the</a:t>
            </a:r>
            <a:r>
              <a:rPr sz="1800" spc="-1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Engineering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Advising</a:t>
            </a:r>
            <a:r>
              <a:rPr sz="180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office</a:t>
            </a:r>
            <a:r>
              <a:rPr sz="1800" spc="-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at</a:t>
            </a:r>
            <a:r>
              <a:rPr sz="1800" spc="3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(865)</a:t>
            </a:r>
            <a:r>
              <a:rPr sz="1800" spc="95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974-</a:t>
            </a:r>
            <a:r>
              <a:rPr sz="1800" spc="60" dirty="0">
                <a:solidFill>
                  <a:srgbClr val="3A3B3D"/>
                </a:solidFill>
                <a:latin typeface="Lucida Sans"/>
                <a:cs typeface="Lucida Sans"/>
              </a:rPr>
              <a:t>4008</a:t>
            </a:r>
            <a:r>
              <a:rPr sz="1800" spc="9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or</a:t>
            </a:r>
            <a:r>
              <a:rPr sz="1800" spc="7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A3B3D"/>
                </a:solidFill>
                <a:latin typeface="Lucida Sans"/>
                <a:cs typeface="Lucida Sans"/>
              </a:rPr>
              <a:t>by</a:t>
            </a:r>
            <a:r>
              <a:rPr sz="1800" spc="13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800" spc="85" dirty="0">
                <a:solidFill>
                  <a:srgbClr val="3A3B3D"/>
                </a:solidFill>
                <a:latin typeface="Lucida Sans"/>
                <a:cs typeface="Lucida Sans"/>
              </a:rPr>
              <a:t>e-</a:t>
            </a:r>
            <a:r>
              <a:rPr sz="1800" spc="-10" dirty="0">
                <a:solidFill>
                  <a:srgbClr val="3A3B3D"/>
                </a:solidFill>
                <a:latin typeface="Lucida Sans"/>
                <a:cs typeface="Lucida Sans"/>
              </a:rPr>
              <a:t>mailing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6C92"/>
                  </a:solidFill>
                </a:uFill>
                <a:latin typeface="Lucida Sans"/>
                <a:cs typeface="Lucida Sans"/>
                <a:hlinkClick r:id="rId8"/>
              </a:rPr>
              <a:t>engradvising@utk.edu.</a:t>
            </a:r>
            <a:endParaRPr sz="180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800">
              <a:latin typeface="Lucida Sans"/>
              <a:cs typeface="Lucida Sans"/>
            </a:endParaRPr>
          </a:p>
          <a:p>
            <a:pPr marR="45085" algn="ctr">
              <a:lnSpc>
                <a:spcPct val="100000"/>
              </a:lnSpc>
            </a:pPr>
            <a:r>
              <a:rPr sz="1700" spc="125" dirty="0">
                <a:solidFill>
                  <a:srgbClr val="3A3B3D"/>
                </a:solidFill>
                <a:latin typeface="Lucida Sans"/>
                <a:cs typeface="Lucida Sans"/>
              </a:rPr>
              <a:t>Follow</a:t>
            </a:r>
            <a:r>
              <a:rPr sz="1700" spc="25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700" dirty="0">
                <a:solidFill>
                  <a:srgbClr val="3A3B3D"/>
                </a:solidFill>
                <a:latin typeface="Lucida Sans"/>
                <a:cs typeface="Lucida Sans"/>
              </a:rPr>
              <a:t>us</a:t>
            </a:r>
            <a:r>
              <a:rPr sz="1700" spc="80" dirty="0">
                <a:solidFill>
                  <a:srgbClr val="3A3B3D"/>
                </a:solidFill>
                <a:latin typeface="Lucida Sans"/>
                <a:cs typeface="Lucida Sans"/>
              </a:rPr>
              <a:t> </a:t>
            </a:r>
            <a:r>
              <a:rPr sz="1700" spc="-25" dirty="0">
                <a:solidFill>
                  <a:srgbClr val="3A3B3D"/>
                </a:solidFill>
                <a:latin typeface="Lucida Sans"/>
                <a:cs typeface="Lucida Sans"/>
              </a:rPr>
              <a:t>on:</a:t>
            </a:r>
            <a:endParaRPr sz="17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2115</Words>
  <Application>Microsoft Office PowerPoint</Application>
  <PresentationFormat>Custom</PresentationFormat>
  <Paragraphs>234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Lucida Sans</vt:lpstr>
      <vt:lpstr>Times New Roman</vt:lpstr>
      <vt:lpstr>Wingdings</vt:lpstr>
      <vt:lpstr>Office Theme</vt:lpstr>
      <vt:lpstr>Welcome to the Tickle College of Engineering(TCE)!</vt:lpstr>
      <vt:lpstr>Goals of this Powerpoint</vt:lpstr>
      <vt:lpstr>Welcome to the Tickle College of Engineering</vt:lpstr>
      <vt:lpstr>Majors Offered- visit departmental website</vt:lpstr>
      <vt:lpstr>Your Engineering Orientation Advising To-Do List:</vt:lpstr>
      <vt:lpstr>Terms to Know</vt:lpstr>
      <vt:lpstr>Abbreviations to Know</vt:lpstr>
      <vt:lpstr>Requirements for Your Degree</vt:lpstr>
      <vt:lpstr>Volunteer Core Categories</vt:lpstr>
      <vt:lpstr>Crafting Your Upcoming Academic Plan</vt:lpstr>
      <vt:lpstr>Crafting Your Upcoming Academic Plan (cont.)</vt:lpstr>
      <vt:lpstr>Math Placement Guide:</vt:lpstr>
      <vt:lpstr>Tentative* Semester Classes: Math ACT Scores of 25, 26, 27 (SAT Math 590 to 650)</vt:lpstr>
      <vt:lpstr>Tentative* Semester Classes: Math ACT Scores of 28 or higher (SAT Math &gt; 660)</vt:lpstr>
      <vt:lpstr>Success Tips for Engineering Majors</vt:lpstr>
      <vt:lpstr>Experience Engineering</vt:lpstr>
      <vt:lpstr>Experience Engineering</vt:lpstr>
      <vt:lpstr>The advising team looks forward to meeting with you during orientation. Go Vols!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Blacker, Noah</dc:creator>
  <cp:lastModifiedBy>Byrd, Lisa</cp:lastModifiedBy>
  <cp:revision>1</cp:revision>
  <dcterms:created xsi:type="dcterms:W3CDTF">2026-10-06T19:16:30Z</dcterms:created>
  <dcterms:modified xsi:type="dcterms:W3CDTF">2026-10-06T19:20:39Z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LastSaved">
    <vt:filetime>2026-10-06T00:00:00Z</vt:filetime>
  </property>
</Properties>
</file>